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1" r:id="rId10"/>
    <p:sldId id="265" r:id="rId11"/>
    <p:sldId id="274" r:id="rId12"/>
    <p:sldId id="273" r:id="rId13"/>
    <p:sldId id="272" r:id="rId14"/>
    <p:sldId id="278" r:id="rId15"/>
    <p:sldId id="266" r:id="rId16"/>
    <p:sldId id="270" r:id="rId17"/>
    <p:sldId id="271" r:id="rId18"/>
    <p:sldId id="267" r:id="rId19"/>
    <p:sldId id="275" r:id="rId20"/>
    <p:sldId id="276" r:id="rId21"/>
    <p:sldId id="279" r:id="rId22"/>
    <p:sldId id="283" r:id="rId23"/>
    <p:sldId id="284" r:id="rId24"/>
    <p:sldId id="280" r:id="rId25"/>
    <p:sldId id="281" r:id="rId26"/>
    <p:sldId id="282" r:id="rId27"/>
    <p:sldId id="286" r:id="rId28"/>
    <p:sldId id="269" r:id="rId29"/>
    <p:sldId id="268" r:id="rId30"/>
    <p:sldId id="285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92" d="100"/>
          <a:sy n="92" d="100"/>
        </p:scale>
        <p:origin x="-3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7.5443160146928534E-2"/>
          <c:y val="4.9048822941093924E-2"/>
          <c:w val="0.92455683985307169"/>
          <c:h val="0.777127300706935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2022 года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179845000</c:v>
                </c:pt>
                <c:pt idx="1">
                  <c:v>83789000</c:v>
                </c:pt>
                <c:pt idx="2">
                  <c:v>20032500</c:v>
                </c:pt>
                <c:pt idx="3">
                  <c:v>2000000</c:v>
                </c:pt>
                <c:pt idx="4">
                  <c:v>4981000</c:v>
                </c:pt>
                <c:pt idx="5">
                  <c:v>8493000</c:v>
                </c:pt>
                <c:pt idx="6">
                  <c:v>25470000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2023год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180045000</c:v>
                </c:pt>
                <c:pt idx="1">
                  <c:v>77865976.5</c:v>
                </c:pt>
                <c:pt idx="2">
                  <c:v>23703000</c:v>
                </c:pt>
                <c:pt idx="3">
                  <c:v>2026000</c:v>
                </c:pt>
                <c:pt idx="4">
                  <c:v>5802000</c:v>
                </c:pt>
                <c:pt idx="5">
                  <c:v>9968263.2899999954</c:v>
                </c:pt>
                <c:pt idx="6">
                  <c:v>15710337.49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2024год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181659000</c:v>
                </c:pt>
                <c:pt idx="1">
                  <c:v>82797755.569999993</c:v>
                </c:pt>
                <c:pt idx="2">
                  <c:v>23996000</c:v>
                </c:pt>
                <c:pt idx="3">
                  <c:v>2267000</c:v>
                </c:pt>
                <c:pt idx="4">
                  <c:v>5955000</c:v>
                </c:pt>
                <c:pt idx="5">
                  <c:v>9968263.2899999954</c:v>
                </c:pt>
                <c:pt idx="6">
                  <c:v>15916037.49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Прогноз на 2025год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Аренда земли 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182408000</c:v>
                </c:pt>
                <c:pt idx="1">
                  <c:v>87204018.569999993</c:v>
                </c:pt>
                <c:pt idx="2">
                  <c:v>24448000</c:v>
                </c:pt>
                <c:pt idx="3">
                  <c:v>2388000</c:v>
                </c:pt>
                <c:pt idx="4">
                  <c:v>6103000</c:v>
                </c:pt>
                <c:pt idx="5">
                  <c:v>9968263.2899999954</c:v>
                </c:pt>
                <c:pt idx="6">
                  <c:v>16116037.49</c:v>
                </c:pt>
              </c:numCache>
            </c:numRef>
          </c:val>
        </c:ser>
        <c:gapWidth val="40"/>
        <c:gapDepth val="135"/>
        <c:shape val="cylinder"/>
        <c:axId val="111941120"/>
        <c:axId val="111942656"/>
        <c:axId val="0"/>
      </c:bar3DChart>
      <c:catAx>
        <c:axId val="111941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942656"/>
        <c:crosses val="autoZero"/>
        <c:auto val="1"/>
        <c:lblAlgn val="ctr"/>
        <c:lblOffset val="100"/>
      </c:catAx>
      <c:valAx>
        <c:axId val="111942656"/>
        <c:scaling>
          <c:orientation val="minMax"/>
          <c:max val="200000000"/>
        </c:scaling>
        <c:axPos val="l"/>
        <c:majorGridlines/>
        <c:numFmt formatCode="General" sourceLinked="1"/>
        <c:tickLblPos val="nextTo"/>
        <c:crossAx val="111941120"/>
        <c:crosses val="autoZero"/>
        <c:crossBetween val="between"/>
        <c:majorUnit val="10000000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83434159605294511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ru-RU" sz="1800" i="1" dirty="0" smtClean="0"/>
                    <a:t>миллионы</a:t>
                  </a:r>
                  <a:endParaRPr lang="ru-RU" sz="1800" i="1" dirty="0"/>
                </a:p>
              </c:rich>
            </c:tx>
          </c:dispUnitsLbl>
        </c:dispUnits>
      </c:valAx>
    </c:plotArea>
    <c:legend>
      <c:legendPos val="tr"/>
      <c:layout>
        <c:manualLayout>
          <c:xMode val="edge"/>
          <c:yMode val="edge"/>
          <c:x val="0.630863050401678"/>
          <c:y val="0.10680605544683609"/>
          <c:w val="0.28071314406318099"/>
          <c:h val="0.20110699233854967"/>
        </c:manualLayout>
      </c:layout>
      <c:spPr>
        <a:solidFill>
          <a:schemeClr val="bg1"/>
        </a:solidFill>
      </c:spPr>
      <c:txPr>
        <a:bodyPr/>
        <a:lstStyle/>
        <a:p>
          <a:pPr>
            <a:defRPr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otX val="10"/>
      <c:rotY val="1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325065341</c:v>
                </c:pt>
                <c:pt idx="1">
                  <c:v>364937000</c:v>
                </c:pt>
                <c:pt idx="2">
                  <c:v>299745000</c:v>
                </c:pt>
                <c:pt idx="3">
                  <c:v>277715000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65992825.050000004</c:v>
                </c:pt>
                <c:pt idx="1">
                  <c:v>61113300</c:v>
                </c:pt>
                <c:pt idx="2">
                  <c:v>222250100</c:v>
                </c:pt>
                <c:pt idx="3">
                  <c:v>335311600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341729500</c:v>
                </c:pt>
                <c:pt idx="1">
                  <c:v>358357500</c:v>
                </c:pt>
                <c:pt idx="2">
                  <c:v>373003800</c:v>
                </c:pt>
                <c:pt idx="3">
                  <c:v>387641600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Оценка 2022 года</c:v>
                </c:pt>
                <c:pt idx="1">
                  <c:v>Прогноз на 2023 год</c:v>
                </c:pt>
                <c:pt idx="2">
                  <c:v>Прогноз на 2024 год</c:v>
                </c:pt>
                <c:pt idx="3">
                  <c:v>Прогноз на 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34654500</c:v>
                </c:pt>
                <c:pt idx="1">
                  <c:v>26629700</c:v>
                </c:pt>
                <c:pt idx="2">
                  <c:v>25845000</c:v>
                </c:pt>
                <c:pt idx="3">
                  <c:v>26172100</c:v>
                </c:pt>
              </c:numCache>
            </c:numRef>
          </c:val>
        </c:ser>
        <c:shape val="cylinder"/>
        <c:axId val="111995520"/>
        <c:axId val="165941632"/>
        <c:axId val="0"/>
      </c:bar3DChart>
      <c:catAx>
        <c:axId val="1119955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941632"/>
        <c:crosses val="autoZero"/>
        <c:auto val="1"/>
        <c:lblAlgn val="ctr"/>
        <c:lblOffset val="100"/>
      </c:catAx>
      <c:valAx>
        <c:axId val="165941632"/>
        <c:scaling>
          <c:orientation val="minMax"/>
          <c:max val="4000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995520"/>
        <c:crosses val="autoZero"/>
        <c:crossBetween val="between"/>
        <c:majorUnit val="50000000"/>
        <c:minorUnit val="10000000"/>
        <c:dispUnits>
          <c:builtInUnit val="millions"/>
          <c:dispUnitsLbl>
            <c:layout>
              <c:manualLayout>
                <c:xMode val="edge"/>
                <c:yMode val="edge"/>
                <c:x val="1.7905839895013133E-2"/>
                <c:y val="0.41055389088845956"/>
              </c:manualLayout>
            </c:layout>
          </c:dispUnitsLbl>
        </c:dispUnits>
      </c:valAx>
    </c:plotArea>
    <c:legend>
      <c:legendPos val="t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024300087489074"/>
          <c:y val="2.4593727045637979E-2"/>
          <c:w val="0.86924781277340357"/>
          <c:h val="0.67238348232651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Нац.безоп-ть и правоохр.деят-ть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Культура,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  </c:v>
                </c:pt>
                <c:pt idx="11">
                  <c:v>Обслуживание гос. и муниц. долга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129394192.94000001</c:v>
                </c:pt>
                <c:pt idx="1">
                  <c:v>1345700</c:v>
                </c:pt>
                <c:pt idx="2">
                  <c:v>9626000</c:v>
                </c:pt>
                <c:pt idx="3">
                  <c:v>107040681.81999999</c:v>
                </c:pt>
                <c:pt idx="4">
                  <c:v>107279800</c:v>
                </c:pt>
                <c:pt idx="5">
                  <c:v>1523000</c:v>
                </c:pt>
                <c:pt idx="6">
                  <c:v>586364206.82999992</c:v>
                </c:pt>
                <c:pt idx="7">
                  <c:v>64719000</c:v>
                </c:pt>
                <c:pt idx="8">
                  <c:v>96949381.400000006</c:v>
                </c:pt>
                <c:pt idx="9">
                  <c:v>21225400</c:v>
                </c:pt>
                <c:pt idx="10">
                  <c:v>686000</c:v>
                </c:pt>
                <c:pt idx="11">
                  <c:v>4714.29</c:v>
                </c:pt>
              </c:numCache>
            </c:numRef>
          </c:val>
        </c:ser>
        <c:gapWidth val="54"/>
        <c:gapDepth val="58"/>
        <c:shape val="cylinder"/>
        <c:axId val="165300480"/>
        <c:axId val="165302272"/>
        <c:axId val="0"/>
      </c:bar3DChart>
      <c:catAx>
        <c:axId val="165300480"/>
        <c:scaling>
          <c:orientation val="minMax"/>
        </c:scaling>
        <c:axPos val="b"/>
        <c:numFmt formatCode="General" sourceLinked="1"/>
        <c:tickLblPos val="low"/>
        <c:txPr>
          <a:bodyPr rot="-2460000"/>
          <a:lstStyle/>
          <a:p>
            <a:pPr>
              <a:defRPr sz="1100"/>
            </a:pPr>
            <a:endParaRPr lang="ru-RU"/>
          </a:p>
        </c:txPr>
        <c:crossAx val="165302272"/>
        <c:crosses val="autoZero"/>
        <c:auto val="1"/>
        <c:lblAlgn val="ctr"/>
        <c:lblOffset val="100"/>
        <c:tickMarkSkip val="1"/>
      </c:catAx>
      <c:valAx>
        <c:axId val="165302272"/>
        <c:scaling>
          <c:orientation val="minMax"/>
          <c:max val="1500000"/>
          <c:min val="0"/>
        </c:scaling>
        <c:axPos val="l"/>
        <c:majorGridlines/>
        <c:numFmt formatCode="0.0" sourceLinked="1"/>
        <c:tickLblPos val="nextTo"/>
        <c:crossAx val="165300480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200">
          <a:latin typeface="Liberation Serif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8EDF3-379D-4CB2-A673-D394566C211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CCEDC-33B7-4DDF-979D-D66B6D6B508A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Составление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7FFA28AB-A769-451C-BB9D-B67959627999}" type="parTrans" cxnId="{0070798B-E633-4212-99CC-FBCDC060246C}">
      <dgm:prSet/>
      <dgm:spPr/>
      <dgm:t>
        <a:bodyPr/>
        <a:lstStyle/>
        <a:p>
          <a:endParaRPr lang="ru-RU"/>
        </a:p>
      </dgm:t>
    </dgm:pt>
    <dgm:pt modelId="{1F541DBB-7B7C-48F3-A4E4-71542EBDD98C}" type="sibTrans" cxnId="{0070798B-E633-4212-99CC-FBCDC060246C}">
      <dgm:prSet/>
      <dgm:spPr/>
      <dgm:t>
        <a:bodyPr/>
        <a:lstStyle/>
        <a:p>
          <a:endParaRPr lang="ru-RU"/>
        </a:p>
      </dgm:t>
    </dgm:pt>
    <dgm:pt modelId="{184B865C-3705-4A7E-A178-573D0F85B394}">
      <dgm:prSet phldrT="[Текст]"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Рассмотрение проекта бюджета</a:t>
          </a:r>
          <a:r>
            <a:rPr lang="ru-RU" altLang="ru-RU" sz="2000" u="none" dirty="0" smtClean="0">
              <a:latin typeface="+mn-lt"/>
            </a:rPr>
            <a:t>: </a:t>
          </a:r>
          <a:endParaRPr lang="ru-RU" sz="2000" u="none" dirty="0">
            <a:latin typeface="+mn-lt"/>
          </a:endParaRPr>
        </a:p>
      </dgm:t>
    </dgm:pt>
    <dgm:pt modelId="{B91C485B-1BCA-4CFC-A759-635C931C9F4A}" type="parTrans" cxnId="{A09D1A9E-9298-4B33-A61F-CD291BB94A47}">
      <dgm:prSet/>
      <dgm:spPr/>
      <dgm:t>
        <a:bodyPr/>
        <a:lstStyle/>
        <a:p>
          <a:endParaRPr lang="ru-RU"/>
        </a:p>
      </dgm:t>
    </dgm:pt>
    <dgm:pt modelId="{F81611D4-F7F8-4DA0-BA6D-64A0493BAD19}" type="sibTrans" cxnId="{A09D1A9E-9298-4B33-A61F-CD291BB94A47}">
      <dgm:prSet/>
      <dgm:spPr/>
      <dgm:t>
        <a:bodyPr/>
        <a:lstStyle/>
        <a:p>
          <a:endParaRPr lang="ru-RU"/>
        </a:p>
      </dgm:t>
    </dgm:pt>
    <dgm:pt modelId="{883A469A-471A-4491-8F3A-0443101E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Проект бюджета городского округа составляется в порядке, установленном Администрацией, в соответствии с Бюджетным кодексом Российской Федерации и принимаемыми с соблюдением его требований муниципальными правовыми актами Думы.</a:t>
          </a:r>
          <a:endParaRPr lang="ru-RU" dirty="0">
            <a:latin typeface="+mn-lt"/>
          </a:endParaRPr>
        </a:p>
      </dgm:t>
    </dgm:pt>
    <dgm:pt modelId="{DAB907E4-52CA-4C5A-9337-AA5203FB68D5}" type="parTrans" cxnId="{16DAF241-A638-4BF5-9DBB-BC022357FD57}">
      <dgm:prSet/>
      <dgm:spPr/>
      <dgm:t>
        <a:bodyPr/>
        <a:lstStyle/>
        <a:p>
          <a:endParaRPr lang="ru-RU"/>
        </a:p>
      </dgm:t>
    </dgm:pt>
    <dgm:pt modelId="{743297C4-0BF7-475B-B830-2E554142B79A}" type="sibTrans" cxnId="{16DAF241-A638-4BF5-9DBB-BC022357FD57}">
      <dgm:prSet/>
      <dgm:spPr/>
      <dgm:t>
        <a:bodyPr/>
        <a:lstStyle/>
        <a:p>
          <a:endParaRPr lang="ru-RU"/>
        </a:p>
      </dgm:t>
    </dgm:pt>
    <dgm:pt modelId="{82C4EDD9-F4C1-4799-A6AA-0E09C9F2652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рассмотрения проекта решения о бюджете и его утверждение определяется муниципальным правовым актом  Думы в соответствии с требованиями Бюджетного кодекса Российской Федерации.</a:t>
          </a:r>
          <a:endParaRPr lang="ru-RU" dirty="0">
            <a:latin typeface="+mn-lt"/>
          </a:endParaRPr>
        </a:p>
      </dgm:t>
    </dgm:pt>
    <dgm:pt modelId="{9717ECBC-8ECF-457F-91A7-9AA05469A958}" type="parTrans" cxnId="{E6755F5B-0875-4916-B0EE-E438D3593C3D}">
      <dgm:prSet/>
      <dgm:spPr/>
      <dgm:t>
        <a:bodyPr/>
        <a:lstStyle/>
        <a:p>
          <a:endParaRPr lang="ru-RU"/>
        </a:p>
      </dgm:t>
    </dgm:pt>
    <dgm:pt modelId="{D05C530B-5396-4D3F-A429-CA2C41A1859F}" type="sibTrans" cxnId="{E6755F5B-0875-4916-B0EE-E438D3593C3D}">
      <dgm:prSet/>
      <dgm:spPr/>
      <dgm:t>
        <a:bodyPr/>
        <a:lstStyle/>
        <a:p>
          <a:endParaRPr lang="ru-RU"/>
        </a:p>
      </dgm:t>
    </dgm:pt>
    <dgm:pt modelId="{6C5FE659-69C3-4454-B323-F44EC28D0712}">
      <dgm:prSet custT="1"/>
      <dgm:spPr/>
      <dgm:t>
        <a:bodyPr/>
        <a:lstStyle/>
        <a:p>
          <a:r>
            <a:rPr lang="ru-RU" altLang="ru-RU" sz="2000" b="1" i="1" u="none" dirty="0" smtClean="0">
              <a:latin typeface="+mn-lt"/>
            </a:rPr>
            <a:t>Утверждение бюджета: </a:t>
          </a:r>
          <a:endParaRPr lang="ru-RU" sz="2000" u="none" dirty="0">
            <a:latin typeface="+mn-lt"/>
          </a:endParaRPr>
        </a:p>
      </dgm:t>
    </dgm:pt>
    <dgm:pt modelId="{FEDB6319-86A2-4DE7-80C7-1C0C705627C5}" type="parTrans" cxnId="{E4A79096-7994-4699-A41E-EA34F9EA9FFF}">
      <dgm:prSet/>
      <dgm:spPr/>
      <dgm:t>
        <a:bodyPr/>
        <a:lstStyle/>
        <a:p>
          <a:endParaRPr lang="ru-RU"/>
        </a:p>
      </dgm:t>
    </dgm:pt>
    <dgm:pt modelId="{1637C334-7A0C-4FB1-9576-A3FF0DFDDCA7}" type="sibTrans" cxnId="{E4A79096-7994-4699-A41E-EA34F9EA9FFF}">
      <dgm:prSet/>
      <dgm:spPr/>
      <dgm:t>
        <a:bodyPr/>
        <a:lstStyle/>
        <a:p>
          <a:endParaRPr lang="ru-RU"/>
        </a:p>
      </dgm:t>
    </dgm:pt>
    <dgm:pt modelId="{F40E299B-38E1-484A-A0C2-179A8D9048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r>
            <a:rPr lang="ru-RU" dirty="0" smtClean="0"/>
            <a:t>Порядок утверждения проекта решения о бюджете, определенный муниципальным правовым актом Думы, должен предусматривать вступление в силу решения о бюджете с 1 января очередного финансового года, а также утверждение указанным решением показателей и характеристик (приложений) бюджета.</a:t>
          </a:r>
          <a:endParaRPr lang="ru-RU" dirty="0">
            <a:latin typeface="+mn-lt"/>
          </a:endParaRPr>
        </a:p>
      </dgm:t>
    </dgm:pt>
    <dgm:pt modelId="{1331D4DA-874C-4331-A4E3-B0E9BA3F8B0E}" type="parTrans" cxnId="{6934E9E3-6E92-4FC9-A618-9ADA53CE5AF9}">
      <dgm:prSet/>
      <dgm:spPr/>
      <dgm:t>
        <a:bodyPr/>
        <a:lstStyle/>
        <a:p>
          <a:endParaRPr lang="ru-RU"/>
        </a:p>
      </dgm:t>
    </dgm:pt>
    <dgm:pt modelId="{78F67B76-BADC-4CF4-8C29-D3E8BCD491FD}" type="sibTrans" cxnId="{6934E9E3-6E92-4FC9-A618-9ADA53CE5AF9}">
      <dgm:prSet/>
      <dgm:spPr/>
      <dgm:t>
        <a:bodyPr/>
        <a:lstStyle/>
        <a:p>
          <a:endParaRPr lang="ru-RU"/>
        </a:p>
      </dgm:t>
    </dgm:pt>
    <dgm:pt modelId="{EAF99C6F-5C51-48DF-A7B6-1BEF6824C89B}" type="pres">
      <dgm:prSet presAssocID="{E948EDF3-379D-4CB2-A673-D394566C21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4D00-7C5D-4648-A502-EF2A86BCF48C}" type="pres">
      <dgm:prSet presAssocID="{ACBCCEDC-33B7-4DDF-979D-D66B6D6B508A}" presName="parentLin" presStyleCnt="0"/>
      <dgm:spPr/>
    </dgm:pt>
    <dgm:pt modelId="{E78F5B85-DAA2-4582-9E42-B5059B65F900}" type="pres">
      <dgm:prSet presAssocID="{ACBCCEDC-33B7-4DDF-979D-D66B6D6B5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D2030-DF49-48C6-BC89-7413A1499A1C}" type="pres">
      <dgm:prSet presAssocID="{ACBCCEDC-33B7-4DDF-979D-D66B6D6B50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3A58-1C77-4295-992F-BC90A66C8AAA}" type="pres">
      <dgm:prSet presAssocID="{ACBCCEDC-33B7-4DDF-979D-D66B6D6B508A}" presName="negativeSpace" presStyleCnt="0"/>
      <dgm:spPr/>
    </dgm:pt>
    <dgm:pt modelId="{003D60F6-A838-4AA8-90B5-4BCAEDF699DF}" type="pres">
      <dgm:prSet presAssocID="{ACBCCEDC-33B7-4DDF-979D-D66B6D6B508A}" presName="childText" presStyleLbl="conFgAcc1" presStyleIdx="0" presStyleCnt="3" custScaleY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6906C-F070-4651-BC62-B4C4AC25D347}" type="pres">
      <dgm:prSet presAssocID="{1F541DBB-7B7C-48F3-A4E4-71542EBDD98C}" presName="spaceBetweenRectangles" presStyleCnt="0"/>
      <dgm:spPr/>
    </dgm:pt>
    <dgm:pt modelId="{A7472AA0-220D-4722-9536-6E7E709424E8}" type="pres">
      <dgm:prSet presAssocID="{184B865C-3705-4A7E-A178-573D0F85B394}" presName="parentLin" presStyleCnt="0"/>
      <dgm:spPr/>
    </dgm:pt>
    <dgm:pt modelId="{80EDC528-BD61-4B8A-9775-0DCC2372D026}" type="pres">
      <dgm:prSet presAssocID="{184B865C-3705-4A7E-A178-573D0F85B3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1AFE4F-124B-42E1-9CF9-610F11992790}" type="pres">
      <dgm:prSet presAssocID="{184B865C-3705-4A7E-A178-573D0F85B3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A3F0-2E6B-4FB9-A021-359A4CFEF2DB}" type="pres">
      <dgm:prSet presAssocID="{184B865C-3705-4A7E-A178-573D0F85B394}" presName="negativeSpace" presStyleCnt="0"/>
      <dgm:spPr/>
    </dgm:pt>
    <dgm:pt modelId="{0EC70D51-979B-4330-9CC8-35FFFD6DB48F}" type="pres">
      <dgm:prSet presAssocID="{184B865C-3705-4A7E-A178-573D0F85B3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3246-1683-4977-9BD3-7AB93306C7F7}" type="pres">
      <dgm:prSet presAssocID="{F81611D4-F7F8-4DA0-BA6D-64A0493BAD19}" presName="spaceBetweenRectangles" presStyleCnt="0"/>
      <dgm:spPr/>
    </dgm:pt>
    <dgm:pt modelId="{06157E1A-F1B6-42C5-9707-C0EB1CD73AC0}" type="pres">
      <dgm:prSet presAssocID="{6C5FE659-69C3-4454-B323-F44EC28D0712}" presName="parentLin" presStyleCnt="0"/>
      <dgm:spPr/>
    </dgm:pt>
    <dgm:pt modelId="{9DE738D8-0E5C-4FCE-A24D-9A609276FBAD}" type="pres">
      <dgm:prSet presAssocID="{6C5FE659-69C3-4454-B323-F44EC28D07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241FED-1FF0-4CBF-979C-3FCCCF019C7B}" type="pres">
      <dgm:prSet presAssocID="{6C5FE659-69C3-4454-B323-F44EC28D0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9364-D3CF-48C6-900D-026458D8C31E}" type="pres">
      <dgm:prSet presAssocID="{6C5FE659-69C3-4454-B323-F44EC28D0712}" presName="negativeSpace" presStyleCnt="0"/>
      <dgm:spPr/>
    </dgm:pt>
    <dgm:pt modelId="{4DA0A1D5-01BA-44CD-92FC-1EBB23F206DE}" type="pres">
      <dgm:prSet presAssocID="{6C5FE659-69C3-4454-B323-F44EC28D0712}" presName="childText" presStyleLbl="conFgAcc1" presStyleIdx="2" presStyleCnt="3" custScaleY="10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A734D-F652-4FD1-AB1E-219B7704BF4C}" type="presOf" srcId="{ACBCCEDC-33B7-4DDF-979D-D66B6D6B508A}" destId="{E78F5B85-DAA2-4582-9E42-B5059B65F900}" srcOrd="0" destOrd="0" presId="urn:microsoft.com/office/officeart/2005/8/layout/list1"/>
    <dgm:cxn modelId="{97D32D90-02F4-464E-B2F7-438CF980AF0F}" type="presOf" srcId="{6C5FE659-69C3-4454-B323-F44EC28D0712}" destId="{F1241FED-1FF0-4CBF-979C-3FCCCF019C7B}" srcOrd="1" destOrd="0" presId="urn:microsoft.com/office/officeart/2005/8/layout/list1"/>
    <dgm:cxn modelId="{CECF762A-CE71-41A7-8A15-358E077231E7}" type="presOf" srcId="{184B865C-3705-4A7E-A178-573D0F85B394}" destId="{80EDC528-BD61-4B8A-9775-0DCC2372D026}" srcOrd="0" destOrd="0" presId="urn:microsoft.com/office/officeart/2005/8/layout/list1"/>
    <dgm:cxn modelId="{0070798B-E633-4212-99CC-FBCDC060246C}" srcId="{E948EDF3-379D-4CB2-A673-D394566C2111}" destId="{ACBCCEDC-33B7-4DDF-979D-D66B6D6B508A}" srcOrd="0" destOrd="0" parTransId="{7FFA28AB-A769-451C-BB9D-B67959627999}" sibTransId="{1F541DBB-7B7C-48F3-A4E4-71542EBDD98C}"/>
    <dgm:cxn modelId="{E4A79096-7994-4699-A41E-EA34F9EA9FFF}" srcId="{E948EDF3-379D-4CB2-A673-D394566C2111}" destId="{6C5FE659-69C3-4454-B323-F44EC28D0712}" srcOrd="2" destOrd="0" parTransId="{FEDB6319-86A2-4DE7-80C7-1C0C705627C5}" sibTransId="{1637C334-7A0C-4FB1-9576-A3FF0DFDDCA7}"/>
    <dgm:cxn modelId="{6934E9E3-6E92-4FC9-A618-9ADA53CE5AF9}" srcId="{6C5FE659-69C3-4454-B323-F44EC28D0712}" destId="{F40E299B-38E1-484A-A0C2-179A8D904843}" srcOrd="0" destOrd="0" parTransId="{1331D4DA-874C-4331-A4E3-B0E9BA3F8B0E}" sibTransId="{78F67B76-BADC-4CF4-8C29-D3E8BCD491FD}"/>
    <dgm:cxn modelId="{41DB4481-2312-4054-A6B9-EB9FAF646109}" type="presOf" srcId="{883A469A-471A-4491-8F3A-0443101E977B}" destId="{003D60F6-A838-4AA8-90B5-4BCAEDF699DF}" srcOrd="0" destOrd="0" presId="urn:microsoft.com/office/officeart/2005/8/layout/list1"/>
    <dgm:cxn modelId="{AB36C30D-9CF0-4B0D-9F2B-ADAE5454343B}" type="presOf" srcId="{E948EDF3-379D-4CB2-A673-D394566C2111}" destId="{EAF99C6F-5C51-48DF-A7B6-1BEF6824C89B}" srcOrd="0" destOrd="0" presId="urn:microsoft.com/office/officeart/2005/8/layout/list1"/>
    <dgm:cxn modelId="{E6755F5B-0875-4916-B0EE-E438D3593C3D}" srcId="{184B865C-3705-4A7E-A178-573D0F85B394}" destId="{82C4EDD9-F4C1-4799-A6AA-0E09C9F26520}" srcOrd="0" destOrd="0" parTransId="{9717ECBC-8ECF-457F-91A7-9AA05469A958}" sibTransId="{D05C530B-5396-4D3F-A429-CA2C41A1859F}"/>
    <dgm:cxn modelId="{A09D1A9E-9298-4B33-A61F-CD291BB94A47}" srcId="{E948EDF3-379D-4CB2-A673-D394566C2111}" destId="{184B865C-3705-4A7E-A178-573D0F85B394}" srcOrd="1" destOrd="0" parTransId="{B91C485B-1BCA-4CFC-A759-635C931C9F4A}" sibTransId="{F81611D4-F7F8-4DA0-BA6D-64A0493BAD19}"/>
    <dgm:cxn modelId="{7FC8E0E8-4E75-444A-ACCD-B4F945C86BF2}" type="presOf" srcId="{6C5FE659-69C3-4454-B323-F44EC28D0712}" destId="{9DE738D8-0E5C-4FCE-A24D-9A609276FBAD}" srcOrd="0" destOrd="0" presId="urn:microsoft.com/office/officeart/2005/8/layout/list1"/>
    <dgm:cxn modelId="{0D2C9C36-EA00-45AC-B8D4-9D2D8A8EDBAA}" type="presOf" srcId="{82C4EDD9-F4C1-4799-A6AA-0E09C9F26520}" destId="{0EC70D51-979B-4330-9CC8-35FFFD6DB48F}" srcOrd="0" destOrd="0" presId="urn:microsoft.com/office/officeart/2005/8/layout/list1"/>
    <dgm:cxn modelId="{4F3089E2-61BB-4E3E-B4B6-71430C12F9A9}" type="presOf" srcId="{184B865C-3705-4A7E-A178-573D0F85B394}" destId="{B31AFE4F-124B-42E1-9CF9-610F11992790}" srcOrd="1" destOrd="0" presId="urn:microsoft.com/office/officeart/2005/8/layout/list1"/>
    <dgm:cxn modelId="{E25A4F24-6146-4A1D-88ED-77AE8B407C94}" type="presOf" srcId="{ACBCCEDC-33B7-4DDF-979D-D66B6D6B508A}" destId="{908D2030-DF49-48C6-BC89-7413A1499A1C}" srcOrd="1" destOrd="0" presId="urn:microsoft.com/office/officeart/2005/8/layout/list1"/>
    <dgm:cxn modelId="{16DAF241-A638-4BF5-9DBB-BC022357FD57}" srcId="{ACBCCEDC-33B7-4DDF-979D-D66B6D6B508A}" destId="{883A469A-471A-4491-8F3A-0443101E977B}" srcOrd="0" destOrd="0" parTransId="{DAB907E4-52CA-4C5A-9337-AA5203FB68D5}" sibTransId="{743297C4-0BF7-475B-B830-2E554142B79A}"/>
    <dgm:cxn modelId="{728F9323-DB16-43AE-96B9-16CDFD682C39}" type="presOf" srcId="{F40E299B-38E1-484A-A0C2-179A8D904843}" destId="{4DA0A1D5-01BA-44CD-92FC-1EBB23F206DE}" srcOrd="0" destOrd="0" presId="urn:microsoft.com/office/officeart/2005/8/layout/list1"/>
    <dgm:cxn modelId="{6331FB6C-8197-47B7-BCF8-A0BE62E0C516}" type="presParOf" srcId="{EAF99C6F-5C51-48DF-A7B6-1BEF6824C89B}" destId="{4A094D00-7C5D-4648-A502-EF2A86BCF48C}" srcOrd="0" destOrd="0" presId="urn:microsoft.com/office/officeart/2005/8/layout/list1"/>
    <dgm:cxn modelId="{D7974A7C-3335-4C96-A0C8-C2BF62805820}" type="presParOf" srcId="{4A094D00-7C5D-4648-A502-EF2A86BCF48C}" destId="{E78F5B85-DAA2-4582-9E42-B5059B65F900}" srcOrd="0" destOrd="0" presId="urn:microsoft.com/office/officeart/2005/8/layout/list1"/>
    <dgm:cxn modelId="{82545399-07AA-4974-BA29-37D56887C890}" type="presParOf" srcId="{4A094D00-7C5D-4648-A502-EF2A86BCF48C}" destId="{908D2030-DF49-48C6-BC89-7413A1499A1C}" srcOrd="1" destOrd="0" presId="urn:microsoft.com/office/officeart/2005/8/layout/list1"/>
    <dgm:cxn modelId="{98FE0681-DC00-4A16-A4BE-690256A4BDC7}" type="presParOf" srcId="{EAF99C6F-5C51-48DF-A7B6-1BEF6824C89B}" destId="{54B13A58-1C77-4295-992F-BC90A66C8AAA}" srcOrd="1" destOrd="0" presId="urn:microsoft.com/office/officeart/2005/8/layout/list1"/>
    <dgm:cxn modelId="{8BC4ED76-0B5B-4D19-9D5C-57D39A3301DE}" type="presParOf" srcId="{EAF99C6F-5C51-48DF-A7B6-1BEF6824C89B}" destId="{003D60F6-A838-4AA8-90B5-4BCAEDF699DF}" srcOrd="2" destOrd="0" presId="urn:microsoft.com/office/officeart/2005/8/layout/list1"/>
    <dgm:cxn modelId="{F4B3B3A8-89AB-4933-A164-9C03A74D3E15}" type="presParOf" srcId="{EAF99C6F-5C51-48DF-A7B6-1BEF6824C89B}" destId="{6656906C-F070-4651-BC62-B4C4AC25D347}" srcOrd="3" destOrd="0" presId="urn:microsoft.com/office/officeart/2005/8/layout/list1"/>
    <dgm:cxn modelId="{6A7F95E1-C781-4331-AC26-E7D1B5CC50E4}" type="presParOf" srcId="{EAF99C6F-5C51-48DF-A7B6-1BEF6824C89B}" destId="{A7472AA0-220D-4722-9536-6E7E709424E8}" srcOrd="4" destOrd="0" presId="urn:microsoft.com/office/officeart/2005/8/layout/list1"/>
    <dgm:cxn modelId="{DC324975-68F2-4043-B1B5-2797824DAFC8}" type="presParOf" srcId="{A7472AA0-220D-4722-9536-6E7E709424E8}" destId="{80EDC528-BD61-4B8A-9775-0DCC2372D026}" srcOrd="0" destOrd="0" presId="urn:microsoft.com/office/officeart/2005/8/layout/list1"/>
    <dgm:cxn modelId="{15B53BA0-8101-4B42-842E-CCCC3037384A}" type="presParOf" srcId="{A7472AA0-220D-4722-9536-6E7E709424E8}" destId="{B31AFE4F-124B-42E1-9CF9-610F11992790}" srcOrd="1" destOrd="0" presId="urn:microsoft.com/office/officeart/2005/8/layout/list1"/>
    <dgm:cxn modelId="{A4304BEF-E1D7-4FB3-811E-2CA0A1740496}" type="presParOf" srcId="{EAF99C6F-5C51-48DF-A7B6-1BEF6824C89B}" destId="{9102A3F0-2E6B-4FB9-A021-359A4CFEF2DB}" srcOrd="5" destOrd="0" presId="urn:microsoft.com/office/officeart/2005/8/layout/list1"/>
    <dgm:cxn modelId="{C85D9F30-3D03-4375-A418-85B0972EF4C9}" type="presParOf" srcId="{EAF99C6F-5C51-48DF-A7B6-1BEF6824C89B}" destId="{0EC70D51-979B-4330-9CC8-35FFFD6DB48F}" srcOrd="6" destOrd="0" presId="urn:microsoft.com/office/officeart/2005/8/layout/list1"/>
    <dgm:cxn modelId="{45361920-B607-4E9D-81BB-6E094234A9B6}" type="presParOf" srcId="{EAF99C6F-5C51-48DF-A7B6-1BEF6824C89B}" destId="{1DAE3246-1683-4977-9BD3-7AB93306C7F7}" srcOrd="7" destOrd="0" presId="urn:microsoft.com/office/officeart/2005/8/layout/list1"/>
    <dgm:cxn modelId="{B599473E-AA66-45DD-B39B-63C56A9D6A2A}" type="presParOf" srcId="{EAF99C6F-5C51-48DF-A7B6-1BEF6824C89B}" destId="{06157E1A-F1B6-42C5-9707-C0EB1CD73AC0}" srcOrd="8" destOrd="0" presId="urn:microsoft.com/office/officeart/2005/8/layout/list1"/>
    <dgm:cxn modelId="{17B6BDEF-500C-43F2-A605-3174E8D4E7F7}" type="presParOf" srcId="{06157E1A-F1B6-42C5-9707-C0EB1CD73AC0}" destId="{9DE738D8-0E5C-4FCE-A24D-9A609276FBAD}" srcOrd="0" destOrd="0" presId="urn:microsoft.com/office/officeart/2005/8/layout/list1"/>
    <dgm:cxn modelId="{CEFBE64D-0452-4EFE-B107-53E8FC7BD71B}" type="presParOf" srcId="{06157E1A-F1B6-42C5-9707-C0EB1CD73AC0}" destId="{F1241FED-1FF0-4CBF-979C-3FCCCF019C7B}" srcOrd="1" destOrd="0" presId="urn:microsoft.com/office/officeart/2005/8/layout/list1"/>
    <dgm:cxn modelId="{A730FD18-22B6-4748-A5A0-60F93C1DD59F}" type="presParOf" srcId="{EAF99C6F-5C51-48DF-A7B6-1BEF6824C89B}" destId="{66789364-D3CF-48C6-900D-026458D8C31E}" srcOrd="9" destOrd="0" presId="urn:microsoft.com/office/officeart/2005/8/layout/list1"/>
    <dgm:cxn modelId="{F6038EA5-162D-4FFF-9769-D48D9345A029}" type="presParOf" srcId="{EAF99C6F-5C51-48DF-A7B6-1BEF6824C89B}" destId="{4DA0A1D5-01BA-44CD-92FC-1EBB23F206DE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2E0E3-F155-415F-9B60-A533AB2031F6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57BE3-0236-4974-8ACF-46D5D65E30B9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Доходы от предусмотренных законодательством РФ налогов и сборов, в том числе от налогов, предусмотренных специальными  налоговыми режимами, и Законодательством Свердловской области от региональных налогов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0DF4FE8-59A4-4DEA-BB50-14FBC032E506}" type="parTrans" cxnId="{A8311B39-E5E7-4897-B7CB-D6AC7FBF9448}">
      <dgm:prSet/>
      <dgm:spPr/>
      <dgm:t>
        <a:bodyPr/>
        <a:lstStyle/>
        <a:p>
          <a:endParaRPr lang="ru-RU"/>
        </a:p>
      </dgm:t>
    </dgm:pt>
    <dgm:pt modelId="{3F7FD3E3-BEB7-49C5-BC11-BF20260D5E7A}" type="sibTrans" cxnId="{A8311B39-E5E7-4897-B7CB-D6AC7FBF9448}">
      <dgm:prSet/>
      <dgm:spPr/>
      <dgm:t>
        <a:bodyPr/>
        <a:lstStyle/>
        <a:p>
          <a:endParaRPr lang="ru-RU"/>
        </a:p>
      </dgm:t>
    </dgm:pt>
    <dgm:pt modelId="{F1522BC2-D78A-494D-94D2-53836911DEAC}">
      <dgm:prSet phldrT="[Текст]"/>
      <dgm:spPr>
        <a:solidFill>
          <a:srgbClr val="FFFF00"/>
        </a:solidFill>
      </dgm:spPr>
      <dgm:t>
        <a:bodyPr/>
        <a:lstStyle/>
        <a:p>
          <a:pPr algn="ctr"/>
          <a:endParaRPr lang="ru-RU" altLang="ru-RU" b="1" dirty="0" smtClean="0">
            <a:solidFill>
              <a:schemeClr val="tx1"/>
            </a:solidFill>
            <a:latin typeface="+mn-lt"/>
          </a:endParaRPr>
        </a:p>
        <a:p>
          <a:pPr algn="ctr"/>
          <a:r>
            <a:rPr lang="ru-RU" altLang="ru-RU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НЕНАЛОГОВЫЕ ДОХОДЫ</a:t>
          </a:r>
        </a:p>
        <a:p>
          <a:pPr algn="l"/>
          <a:r>
            <a:rPr lang="ru-RU" alt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Платежи, которые включают в себя возмездные операции  от прямого предоставления Муниципалитетом имущества и природных ресурсов от различного вида услуг, а так же платежей в виде штрафов или иных санкций за нарушение законодательства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33C58A-B967-47A6-A5A9-07D83CDB9AE2}" type="parTrans" cxnId="{92114150-30EA-4AB6-BAB3-432377567FCF}">
      <dgm:prSet/>
      <dgm:spPr/>
      <dgm:t>
        <a:bodyPr/>
        <a:lstStyle/>
        <a:p>
          <a:endParaRPr lang="ru-RU"/>
        </a:p>
      </dgm:t>
    </dgm:pt>
    <dgm:pt modelId="{E640170D-DE21-4B33-A4B1-A633B957EE7C}" type="sibTrans" cxnId="{92114150-30EA-4AB6-BAB3-432377567FCF}">
      <dgm:prSet/>
      <dgm:spPr/>
      <dgm:t>
        <a:bodyPr/>
        <a:lstStyle/>
        <a:p>
          <a:endParaRPr lang="ru-RU"/>
        </a:p>
      </dgm:t>
    </dgm:pt>
    <dgm:pt modelId="{18BE8E37-9866-4194-B9BA-25D0D9BE0876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БЕЗВОЗМЕЗДНЫЕ</a:t>
          </a:r>
        </a:p>
        <a:p>
          <a:pPr algn="ctr"/>
          <a:r>
            <a:rPr lang="ru-RU" altLang="ru-RU" sz="16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ПОСТУПЛЕНИЯ </a:t>
          </a:r>
        </a:p>
        <a:p>
          <a:pPr algn="l"/>
          <a:r>
            <a:rPr lang="ru-RU" altLang="ru-RU" sz="16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Поступающие в бюджет средства на безвозвратной и безвозмездной  основе из областного бюджета (МБТ в виде дотаций, субсидий, субвенций), а так же перечисления от физических и юридических лиц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D9D3FBA-F197-4997-8979-0EE5ECF07FED}" type="parTrans" cxnId="{DECA87F2-66BE-4F24-B091-1389DBD51ADD}">
      <dgm:prSet/>
      <dgm:spPr/>
      <dgm:t>
        <a:bodyPr/>
        <a:lstStyle/>
        <a:p>
          <a:endParaRPr lang="ru-RU"/>
        </a:p>
      </dgm:t>
    </dgm:pt>
    <dgm:pt modelId="{1B6DEEE8-F5D5-4E2C-B07B-B8F8B9D0A51A}" type="sibTrans" cxnId="{DECA87F2-66BE-4F24-B091-1389DBD51ADD}">
      <dgm:prSet/>
      <dgm:spPr/>
      <dgm:t>
        <a:bodyPr/>
        <a:lstStyle/>
        <a:p>
          <a:endParaRPr lang="ru-RU"/>
        </a:p>
      </dgm:t>
    </dgm:pt>
    <dgm:pt modelId="{5C7B24AF-1FD9-43EB-941C-EBD164D68A91}" type="pres">
      <dgm:prSet presAssocID="{EE32E0E3-F155-415F-9B60-A533AB2031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6AA0A-A24D-4EBE-A0BD-30DEFD711427}" type="pres">
      <dgm:prSet presAssocID="{97D57BE3-0236-4974-8ACF-46D5D65E30B9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377F-09B9-4214-9C97-2EAE40B41F11}" type="pres">
      <dgm:prSet presAssocID="{3F7FD3E3-BEB7-49C5-BC11-BF20260D5E7A}" presName="sibTrans" presStyleCnt="0"/>
      <dgm:spPr/>
    </dgm:pt>
    <dgm:pt modelId="{2890E3D8-EF43-47D4-8E85-815C3FACED28}" type="pres">
      <dgm:prSet presAssocID="{F1522BC2-D78A-494D-94D2-53836911D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3A55-A4F3-450A-9A79-B66E07F2FECF}" type="pres">
      <dgm:prSet presAssocID="{E640170D-DE21-4B33-A4B1-A633B957EE7C}" presName="sibTrans" presStyleCnt="0"/>
      <dgm:spPr/>
    </dgm:pt>
    <dgm:pt modelId="{3728F067-CE07-4E17-9A6A-4312A643B120}" type="pres">
      <dgm:prSet presAssocID="{18BE8E37-9866-4194-B9BA-25D0D9BE0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14150-30EA-4AB6-BAB3-432377567FCF}" srcId="{EE32E0E3-F155-415F-9B60-A533AB2031F6}" destId="{F1522BC2-D78A-494D-94D2-53836911DEAC}" srcOrd="1" destOrd="0" parTransId="{0933C58A-B967-47A6-A5A9-07D83CDB9AE2}" sibTransId="{E640170D-DE21-4B33-A4B1-A633B957EE7C}"/>
    <dgm:cxn modelId="{00D08622-0FA9-414F-8E65-92A2BF07C11D}" type="presOf" srcId="{F1522BC2-D78A-494D-94D2-53836911DEAC}" destId="{2890E3D8-EF43-47D4-8E85-815C3FACED28}" srcOrd="0" destOrd="0" presId="urn:microsoft.com/office/officeart/2005/8/layout/hList6"/>
    <dgm:cxn modelId="{A8311B39-E5E7-4897-B7CB-D6AC7FBF9448}" srcId="{EE32E0E3-F155-415F-9B60-A533AB2031F6}" destId="{97D57BE3-0236-4974-8ACF-46D5D65E30B9}" srcOrd="0" destOrd="0" parTransId="{80DF4FE8-59A4-4DEA-BB50-14FBC032E506}" sibTransId="{3F7FD3E3-BEB7-49C5-BC11-BF20260D5E7A}"/>
    <dgm:cxn modelId="{0C3A501F-FAE6-4922-8B39-53ECC65B58E2}" type="presOf" srcId="{18BE8E37-9866-4194-B9BA-25D0D9BE0876}" destId="{3728F067-CE07-4E17-9A6A-4312A643B120}" srcOrd="0" destOrd="0" presId="urn:microsoft.com/office/officeart/2005/8/layout/hList6"/>
    <dgm:cxn modelId="{A5C7BAF8-DC2A-4265-A761-2D9E507DF220}" type="presOf" srcId="{97D57BE3-0236-4974-8ACF-46D5D65E30B9}" destId="{A5D6AA0A-A24D-4EBE-A0BD-30DEFD711427}" srcOrd="0" destOrd="0" presId="urn:microsoft.com/office/officeart/2005/8/layout/hList6"/>
    <dgm:cxn modelId="{DECA87F2-66BE-4F24-B091-1389DBD51ADD}" srcId="{EE32E0E3-F155-415F-9B60-A533AB2031F6}" destId="{18BE8E37-9866-4194-B9BA-25D0D9BE0876}" srcOrd="2" destOrd="0" parTransId="{AD9D3FBA-F197-4997-8979-0EE5ECF07FED}" sibTransId="{1B6DEEE8-F5D5-4E2C-B07B-B8F8B9D0A51A}"/>
    <dgm:cxn modelId="{86A38E7A-D251-4AA1-B600-F362FB600F8E}" type="presOf" srcId="{EE32E0E3-F155-415F-9B60-A533AB2031F6}" destId="{5C7B24AF-1FD9-43EB-941C-EBD164D68A91}" srcOrd="0" destOrd="0" presId="urn:microsoft.com/office/officeart/2005/8/layout/hList6"/>
    <dgm:cxn modelId="{CA67DE36-F4F6-4283-9542-CFC4F2986834}" type="presParOf" srcId="{5C7B24AF-1FD9-43EB-941C-EBD164D68A91}" destId="{A5D6AA0A-A24D-4EBE-A0BD-30DEFD711427}" srcOrd="0" destOrd="0" presId="urn:microsoft.com/office/officeart/2005/8/layout/hList6"/>
    <dgm:cxn modelId="{3279F93E-F26C-42B2-8CAC-5D24419D9436}" type="presParOf" srcId="{5C7B24AF-1FD9-43EB-941C-EBD164D68A91}" destId="{2A91377F-09B9-4214-9C97-2EAE40B41F11}" srcOrd="1" destOrd="0" presId="urn:microsoft.com/office/officeart/2005/8/layout/hList6"/>
    <dgm:cxn modelId="{DAAB84FB-C5F7-4C43-9AF9-0AF4DF584E6E}" type="presParOf" srcId="{5C7B24AF-1FD9-43EB-941C-EBD164D68A91}" destId="{2890E3D8-EF43-47D4-8E85-815C3FACED28}" srcOrd="2" destOrd="0" presId="urn:microsoft.com/office/officeart/2005/8/layout/hList6"/>
    <dgm:cxn modelId="{2057F4D6-405D-471C-A81B-7E995B4FA554}" type="presParOf" srcId="{5C7B24AF-1FD9-43EB-941C-EBD164D68A91}" destId="{3CBB3A55-A4F3-450A-9A79-B66E07F2FECF}" srcOrd="3" destOrd="0" presId="urn:microsoft.com/office/officeart/2005/8/layout/hList6"/>
    <dgm:cxn modelId="{FC5B281B-71C2-4656-8044-5F1688F2CE47}" type="presParOf" srcId="{5C7B24AF-1FD9-43EB-941C-EBD164D68A91}" destId="{3728F067-CE07-4E17-9A6A-4312A643B120}" srcOrd="4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2F5E5464-7CA0-4723-81F3-7902EAA35354}" type="presOf" srcId="{70C7B8B4-9A3C-4E04-BDF0-4572997A1FFF}" destId="{88FDEA21-2D3D-4889-87FE-23CAFACCF3AB}" srcOrd="0" destOrd="0" presId="urn:microsoft.com/office/officeart/2005/8/layout/orgChart1"/>
    <dgm:cxn modelId="{24B10F59-B3C6-421A-8A9A-35A5C655944C}" type="presOf" srcId="{7230481B-6FFF-4975-8A0B-668EB3278FA7}" destId="{1F241541-D044-415A-94C0-B43AAEE8493E}" srcOrd="0" destOrd="0" presId="urn:microsoft.com/office/officeart/2005/8/layout/orgChart1"/>
    <dgm:cxn modelId="{CC1B308B-1513-4AE7-A90D-62F390F61E66}" type="presOf" srcId="{70C7B8B4-9A3C-4E04-BDF0-4572997A1FFF}" destId="{C1A9BD8D-BB68-4316-AFBF-08ED275ADBF5}" srcOrd="1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65A260E0-2F26-4CB3-A808-0DC208F586D2}" type="presParOf" srcId="{1F241541-D044-415A-94C0-B43AAEE8493E}" destId="{0DDBE0E6-D903-4E51-A0B5-4112BDB283C8}" srcOrd="0" destOrd="0" presId="urn:microsoft.com/office/officeart/2005/8/layout/orgChart1"/>
    <dgm:cxn modelId="{2E84D52E-D497-4445-9CAE-53DF7A2025B6}" type="presParOf" srcId="{0DDBE0E6-D903-4E51-A0B5-4112BDB283C8}" destId="{B775D4A1-1076-4D20-B003-5B33AE32CB0E}" srcOrd="0" destOrd="0" presId="urn:microsoft.com/office/officeart/2005/8/layout/orgChart1"/>
    <dgm:cxn modelId="{F8978377-E978-476E-8BF0-BE7F65606A46}" type="presParOf" srcId="{B775D4A1-1076-4D20-B003-5B33AE32CB0E}" destId="{88FDEA21-2D3D-4889-87FE-23CAFACCF3AB}" srcOrd="0" destOrd="0" presId="urn:microsoft.com/office/officeart/2005/8/layout/orgChart1"/>
    <dgm:cxn modelId="{64750F6E-B0FB-4B37-B555-8C7064B960ED}" type="presParOf" srcId="{B775D4A1-1076-4D20-B003-5B33AE32CB0E}" destId="{C1A9BD8D-BB68-4316-AFBF-08ED275ADBF5}" srcOrd="1" destOrd="0" presId="urn:microsoft.com/office/officeart/2005/8/layout/orgChart1"/>
    <dgm:cxn modelId="{F97C0F2B-1FE4-48FE-B496-D9E16BC9AD3B}" type="presParOf" srcId="{0DDBE0E6-D903-4E51-A0B5-4112BDB283C8}" destId="{243ADA94-6193-417F-A7D7-C36B8CB61FDF}" srcOrd="1" destOrd="0" presId="urn:microsoft.com/office/officeart/2005/8/layout/orgChart1"/>
    <dgm:cxn modelId="{86A68148-DC54-44D6-9197-FC6BBC4697A5}" type="presParOf" srcId="{0DDBE0E6-D903-4E51-A0B5-4112BDB283C8}" destId="{2DBD5A83-A520-4623-A60B-9A63BFA9391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2840C76258594A1DCE150DDBAEF72DB62D687AFA4DA5BDEE0C124697713A7C336587A32C54E511806FC68C227hEF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ly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2597" y="1921424"/>
            <a:ext cx="38578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Бюджет для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 граждан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143" y="4849681"/>
            <a:ext cx="472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 проекту бюджета Шалинского городского округа на 2023 год и плановый период 2024-2025 годы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20437319">
            <a:off x="-128473" y="422067"/>
            <a:ext cx="3966745" cy="1300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Публичные слушания назначены на 13.12.2022 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047" y="1320173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2390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00017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  Бюджетная политика Шалинского городского округа в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плановом периоде будет направлена на исполнение принимаемых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 в соответствии с положениями Указа Президента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Российской Федерации от 07 мая 2018 года № 204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«О национальных целях и стратегических задачах развития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Российской Федерации на период до 2024 года», а также со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стратегий социально – экономического развития Шалинского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 до 2035 года».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	Исходя из текущей экономической ситуации и задач,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поставленных Президентом Российской Федерации,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Правительством Российской Федерации и Правительством Свердловской области,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проводимая в 2023 году и плановом периоде 2024 и 2025 годов бюджетная и налоговая политика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должна обеспечить: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1. сбалансированность и долгосрочную устойчивость бюджета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2. безусловное исполнение действующих расходных обязательств, принятие новых расходных обязательств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при условии наличия доходных источников;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3. потребности граждан в муниципальных услугах, повышение их доступности и качества;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4. оптимизацию бюджетных расходов за счет повышения их эффективности в результате перераспределения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средств на самые важные направления, снижения неэффективных затрат;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5. достижение национальных целей, определенных в Указе Президента Российской Федерации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от 07 мая 2018 года № 204, в результате реализации в Шалинском  городском округе национальных проектов (программ);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6. повышение качества финансового контроля в управлении бюджетным процессом, в том числе внутреннего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финансового контроля;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7. совершенствование и дальнейшее развитие программно-целевых инструментов бюджетного планирования,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внедрение механизмов проектного управления;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74" name="Picture 2" descr="B:\Users\SOB\Desktop\Бюджет для граждан\Фото\orig-199-16273696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298" y="1282894"/>
            <a:ext cx="3162300" cy="208647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99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931099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8. поддержку и стимулирование предпринимательской и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инвестиционной активности хозяйствующих субъектов,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ведущих экономическую деятельность на территории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9. формирование эффективной системы выявления, поддержки 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развития способностей и талантов у детей и молодежи,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основанной на принципах справедливости, всеобщности 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направленной на самоопределение и профессиональную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ориентацию всех обучающихся;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10. обеспечение открытости бюджетного процесса и вовлечение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 него граждан, проживающих на территории Шалинского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округа, в том числе путем развития инициативного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бюджетирования на территории Шалинского городского округа;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11. принятие решения о целесообразности сохранения действующих налоговых льгот с учетом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их востребованности, эффективности;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12. реализация задачи по обеспечению роста уровня доходов работающих в отраслях реального сектора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экономики Шалинского городского округа посредством установления условий по размеру среднемесячной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заработной платы работников и росту производительности труда при применении налоговых льгот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и преференций;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Все мероприятия направлены на сохранение социальной направленности расходов и на развитие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Шалинского городского округа. В 2023 году и плановом периоде 2024 и 2025 годов продолжится развитие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программно-целевых методов управления.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Проект бюджета Шалинского городского округа на 2023 год и плановый период 2024 и 2025 годов,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будет сформирован по программным и </a:t>
            </a:r>
            <a:r>
              <a:rPr lang="ru-RU" sz="1400" dirty="0" err="1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непрограммным</a:t>
            </a: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направлениям. Муниципальные программы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должны стать ключевым механизмом, с помощью которого увязываются стратегическое и бюджетное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планирование. В то же время конечная эффективность «программного» бюджета зависит от качества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программ, механизмов контроля за их реализацией.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</a:p>
          <a:p>
            <a:pPr algn="ctr"/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098" name="Picture 2" descr="B:\Users\SOB\Desktop\Бюджет для граждан\Фото\253dcv9feshnre4t5ls9ubcz4iw3e1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3905" y="4334728"/>
            <a:ext cx="2892287" cy="188596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3991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240863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Дальнейшая реализация принципа формирования бюджетов на основе муниципальных программ повысит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обоснованность бюджетных ассигнований на этапе их формирования, обеспечит их большую прозрачность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для общества и наличие более широких возможностей для оценки их эффективности.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В муниципальных  программах следует более полно отразить комплекс мер и инструментов муниципальной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политики, повысив тем самым их качество как документов стратегического планирования.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В части совершенствования методологии формирования муниципальных программ предполагается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осуществлять: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полное отражение и учет влияния на целевые индикаторы при формировании муниципальных программ всех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инструментов муниципальной политики;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- доработку требований к используемым целевым индикаторам муниципальных программ, поскольку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 большинстве случаев они не позволяют оценить реальные результаты развития соответствующей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отрасли в целом и не увязаны со стратегическими целями развития  Шалинского городского округа;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введение обязательной корректировки муниципальных программ,  имеющих низкие оценки эффективности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итогам отчетного года, а также порядка учета результатов оценки эффективности при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формировании проекта бюджета и уточнении оценки расходов на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более отдаленную перспективу.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Бюджетная и налоговая политика в области расходов будет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направлена на обеспечение безусловного  исполнения действующих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обязательств, в том числе с учетом их оптимизации и повышения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Эффективности  использования финансовых ресурсов.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Основными направлениями бюджетной политики Шалинского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городского округа в среднесрочной  перспективе являются: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1) приоритет расходов на основных социально-экономических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направлениях, в том числе создание условий для обеспечения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выполнения Указа Президента Российской Федерации  от 07 мая 2018 года № 204;</a:t>
            </a: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7655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2) определение основных параметров бюджета Шалинского городского  округа исходя из ожидаемого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прогноза поступления доходов;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3) повышение качества программного бюджетирования исходя из планируемых и достигаемых результатов;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4) увязка муниципальных заданий на оказание муниципальных услуг  с целями муниципальных программ;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5) развитие системы мониторинга и оценки качества, предоставляемых учреждениями округа муниципальных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услуг, в том числе через использование механизмов обратной связи с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потребителями услуг, а также усиление контроля и ответственности за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выполнение муниципального задания;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6) повышение эффективности муниципального финансового контроля,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усиления ведомственного финансового контроля в отношении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учреждений;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7) повышение эффективности контроля в сфере закупок для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муниципальных нужд Шалинского городского округа;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8) использование конкурентных способов отбора организаций для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оказания муниципальных услуг, в том числе путем проведения конкурсов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аукционов, а также с использованием механизмов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муниципально-частного</a:t>
            </a: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партнерства;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9) внедрение и применение единых федеральных стандартов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бухгалтерского учета в муниципальных учреждениях;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10) совершенствование оценки качества финансового менеджмента главных распорядителей бюджетных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с учетом положений новой редакции Бюджетного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4" tooltip="&quot;Бюджетный кодекс Российской Федерации&quot; от 31.07.1998 N 145-ФЗ (ред. от 02.08.2019) (с изм. и доп., вступ. в силу с 01.09.2019){КонсультантПлюс}"/>
              </a:rPr>
              <a:t>кодекса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Российской Федерации.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07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Шалинского  городского округа на 2023 год </a:t>
            </a:r>
          </a:p>
          <a:p>
            <a:pPr algn="ctr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 плановый период 2024 и 2025 годов</a:t>
            </a:r>
            <a:endParaRPr lang="ru-RU" sz="23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122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0" y="2484120"/>
            <a:ext cx="2555240" cy="255524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3991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63991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21508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Calibri" pitchFamily="34" charset="0"/>
              <a:cs typeface="Liberation Serif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Одним из направлений бюджетной политики является совершенствование практики реализации проектов,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предусматривающих участие жителей в определении наиболее актуальных вопросах, а также  вклад граждан 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реализацию проектов на условиях софинансирования.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        Важным условием эффективной реализации бюджетной политики является вовлечение граждан в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процедуры обсуждения и принятия бюджета. В целях обеспечения прозрачности и открытости муниципальных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финансов планируется продолжить освещение процедур бюджетного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Calibri" pitchFamily="34" charset="0"/>
                <a:cs typeface="Liberation Serif" pitchFamily="18" charset="0"/>
              </a:rPr>
              <a:t>процесса и параметров бюджета для граждан.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Налоговая политика Шалинского городского округа в 2023 - 2025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годах должна быть нацелена на получение необходимого объема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бюджетных доходов.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В рамках проведения налоговой политики следует продолжить работу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по следующим направлениям: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1) совершенствование местного налогового законодательства с учетом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изменений в налоговом законодательстве Российской Федерации и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Свердловской области;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2) увеличение доходной части бюджета Шалинского городского округа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за счет реализации комплекса мер мероприятий по дополнительной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мобилизации налоговых и неналоговых доходов в бюджет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3) проведение мероприятий, направленных на снижение недоимки по налоговым и неналоговым доходам;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4) обеспечение качественного администрирования доходов;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5) совершенствование методов и проведение оценки бюджетной и социальной эффективности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предоставляемых по решению органов местного самоуправления льгот;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6) проведение инвентаризации муниципального имущества и выявление объектов недвижимости,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земельных участков без оформления соответствующих документов с целью увеличения налоговой базы.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989" y="1031702"/>
          <a:ext cx="8776252" cy="5716649"/>
        </p:xfrm>
        <a:graphic>
          <a:graphicData uri="http://schemas.openxmlformats.org/drawingml/2006/table">
            <a:tbl>
              <a:tblPr/>
              <a:tblGrid>
                <a:gridCol w="3273080"/>
                <a:gridCol w="907641"/>
                <a:gridCol w="907641"/>
                <a:gridCol w="907641"/>
                <a:gridCol w="936304"/>
                <a:gridCol w="936304"/>
                <a:gridCol w="907641"/>
              </a:tblGrid>
              <a:tr h="237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I. Финансы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27">
                <a:tc>
                  <a:txBody>
                    <a:bodyPr/>
                    <a:lstStyle/>
                    <a:p>
                      <a:pPr marL="174625" lvl="1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1.1.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полученные от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продажи,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всего в том числе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2 608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5 322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5 259,2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1.1.1.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имущества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находящегося в муниципальной собственности;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1 471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4 844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4 739,2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447675" lvl="2" indent="-4476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1 137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324">
                <a:tc>
                  <a:txBody>
                    <a:bodyPr/>
                    <a:lstStyle/>
                    <a:p>
                      <a:pPr marL="360363" lvl="1" indent="-360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Доходы полученные от сдачи в аренду: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10 269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8 493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9 968,2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 marL="174625" lvl="2" indent="-17462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имущества, находящегося в муниципальной собственности 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4 382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3 543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3 996,1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 marL="1143000" lvl="2" indent="-1143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1.2.2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земельных участков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5 887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4 950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5 972,1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1.3.Прибыль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прибыльных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организаций (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116,8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119,2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737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II. Производственная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организаций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полному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кругу крупных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и средних,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по видам экономической деятельности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1996,7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2036,8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2077,4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2118,9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2162,0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сельское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хозяйство, охота и лесное хозяйство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405,2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421,6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1.2.обрабатывающие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производства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1.3.производство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распределение электроэнергии, газа и воды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009" y="1187800"/>
          <a:ext cx="8860780" cy="5070988"/>
        </p:xfrm>
        <a:graphic>
          <a:graphicData uri="http://schemas.openxmlformats.org/drawingml/2006/table">
            <a:tbl>
              <a:tblPr/>
              <a:tblGrid>
                <a:gridCol w="3304604"/>
                <a:gridCol w="916384"/>
                <a:gridCol w="916384"/>
                <a:gridCol w="916384"/>
                <a:gridCol w="945320"/>
                <a:gridCol w="945320"/>
                <a:gridCol w="916384"/>
              </a:tblGrid>
              <a:tr h="2023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1.4.строительство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490,3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500,1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510,1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520,3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530,7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1.5.оптовая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розничная торговля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973,4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992,9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1.6.транспорт  и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связь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13,1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 деятельность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273,1*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281,3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298,4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307,4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IV.</a:t>
                      </a:r>
                      <a:r>
                        <a:rPr lang="ru-RU" sz="12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Денежные</a:t>
                      </a:r>
                      <a:r>
                        <a:rPr lang="ru-RU" sz="1200" b="1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доходы населения</a:t>
                      </a:r>
                      <a:endParaRPr lang="ru-RU" sz="12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Доходы населения муниципального образования,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числе: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4152,5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4360,1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4578,1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4807,0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5047,4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1.1. оплата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труда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1060,5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1061,6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1071,2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1075,4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Среднедушевые денежные доходы (в месяц)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18 023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22 020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23 122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24 278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25 492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Численность населения с денежными доходами ниже прожиточного минимума.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4464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3968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4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заработная плата одного работника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33316,8*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33350,1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33383,5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33684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/>
                          <a:ea typeface="Times New Roman"/>
                          <a:cs typeface="Times New Roman"/>
                        </a:rPr>
                        <a:t>33819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2365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V. Потребительский рынок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973,4*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992,9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1012,7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1054,0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8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 Оборот общественного питания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млн.руб.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32,9*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основных показателей развития </a:t>
            </a:r>
          </a:p>
          <a:p>
            <a:pPr algn="ctr"/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 на период 2023-20</a:t>
            </a:r>
            <a:r>
              <a:rPr lang="en-US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 гг.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0837" y="1339925"/>
          <a:ext cx="8505461" cy="3119628"/>
        </p:xfrm>
        <a:graphic>
          <a:graphicData uri="http://schemas.openxmlformats.org/drawingml/2006/table">
            <a:tbl>
              <a:tblPr/>
              <a:tblGrid>
                <a:gridCol w="3196446"/>
                <a:gridCol w="886391"/>
                <a:gridCol w="886391"/>
                <a:gridCol w="886391"/>
                <a:gridCol w="849069"/>
                <a:gridCol w="914382"/>
                <a:gridCol w="886391"/>
              </a:tblGrid>
              <a:tr h="356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Единица измерения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Отчет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  <a:endParaRPr lang="ru-RU" sz="14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86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  <a:endParaRPr lang="ru-RU" sz="14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26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VI. Демография и рынок труда  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муниципального образования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19258*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16470**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16470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занятых в экономике муниципального образования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9511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Liberation Serif"/>
                          <a:ea typeface="Calibri"/>
                          <a:cs typeface="Times New Roman"/>
                        </a:rPr>
                        <a:t>8200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853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 Численность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безработных, зарегистрированные в органах службы занятости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человек</a:t>
                      </a:r>
                      <a:endParaRPr lang="ru-RU" sz="12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384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 </a:t>
                      </a: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зарегистрированной безработицы, на конец года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34874" marR="3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4256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Liberation Serif" pitchFamily="18" charset="0"/>
            </a:endParaRPr>
          </a:p>
          <a:p>
            <a:r>
              <a:rPr lang="ru-RU" sz="1200" i="1" dirty="0" smtClean="0"/>
              <a:t>       *По данным Управления Федеральной службы государственной статистики по Свердловской области </a:t>
            </a:r>
          </a:p>
          <a:p>
            <a:r>
              <a:rPr lang="ru-RU" sz="1200" i="1" dirty="0" smtClean="0"/>
              <a:t>        и Курганской области.  База данных муниципальных образовании Свердловской области показатели, </a:t>
            </a:r>
          </a:p>
          <a:p>
            <a:r>
              <a:rPr lang="ru-RU" sz="1200" i="1" dirty="0" smtClean="0"/>
              <a:t>        характеризующие состояние экономики и социальной  сферы муниципального образования </a:t>
            </a:r>
          </a:p>
          <a:p>
            <a:r>
              <a:rPr lang="ru-RU" sz="1200" i="1" dirty="0" smtClean="0"/>
              <a:t>        </a:t>
            </a:r>
            <a:r>
              <a:rPr lang="ru-RU" sz="1200" i="1" dirty="0" err="1" smtClean="0"/>
              <a:t>Шалинский</a:t>
            </a:r>
            <a:r>
              <a:rPr lang="ru-RU" sz="1200" i="1" dirty="0" smtClean="0"/>
              <a:t> городской округ за 2021 год.</a:t>
            </a:r>
            <a:endParaRPr lang="ru-RU" sz="1200" dirty="0" smtClean="0"/>
          </a:p>
          <a:p>
            <a:r>
              <a:rPr lang="ru-RU" sz="1200" i="1" dirty="0" smtClean="0"/>
              <a:t>       ** Численность населения по результатам итогов Всероссийской переписи населения </a:t>
            </a:r>
          </a:p>
          <a:p>
            <a:r>
              <a:rPr lang="ru-RU" sz="1200" i="1" dirty="0" smtClean="0"/>
              <a:t>       2020 года, информация с сайта  Федеральной службы государственной статистики.</a:t>
            </a:r>
            <a:endParaRPr lang="ru-RU" sz="1200" dirty="0" smtClean="0"/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192" y="4258192"/>
            <a:ext cx="2370051" cy="23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Параметры бюджета Шалинского городского округа на 2023-2025 год, (руб.)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998" y="1297327"/>
            <a:ext cx="8521002" cy="1204713"/>
            <a:chOff x="1725873" y="151155"/>
            <a:chExt cx="7274093" cy="2550767"/>
          </a:xfrm>
        </p:grpSpPr>
        <p:sp>
          <p:nvSpPr>
            <p:cNvPr id="5" name="TextBox 4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1725873" y="961990"/>
              <a:ext cx="7274093" cy="1739932"/>
              <a:chOff x="1725873" y="961990"/>
              <a:chExt cx="7274093" cy="1739932"/>
            </a:xfrm>
          </p:grpSpPr>
          <p:grpSp>
            <p:nvGrpSpPr>
              <p:cNvPr id="9" name="Группа 25"/>
              <p:cNvGrpSpPr/>
              <p:nvPr/>
            </p:nvGrpSpPr>
            <p:grpSpPr>
              <a:xfrm>
                <a:off x="1725873" y="961990"/>
                <a:ext cx="7274093" cy="1739932"/>
                <a:chOff x="1725873" y="961990"/>
                <a:chExt cx="7274093" cy="1739932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>
                  <a:off x="1725873" y="961990"/>
                  <a:ext cx="1921459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1 126 158 077,28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556593" y="961990"/>
                  <a:ext cx="1872795" cy="17399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1 126 158 077,28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-210854" y="174945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2804" y="2685599"/>
            <a:ext cx="8561196" cy="1213161"/>
            <a:chOff x="1726156" y="151155"/>
            <a:chExt cx="7273810" cy="2568654"/>
          </a:xfrm>
        </p:grpSpPr>
        <p:sp>
          <p:nvSpPr>
            <p:cNvPr id="17" name="TextBox 16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5708" y="151155"/>
              <a:ext cx="916789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20" name="Группа 32"/>
            <p:cNvGrpSpPr/>
            <p:nvPr/>
          </p:nvGrpSpPr>
          <p:grpSpPr>
            <a:xfrm>
              <a:off x="1726156" y="961988"/>
              <a:ext cx="7273810" cy="1757821"/>
              <a:chOff x="1726156" y="961988"/>
              <a:chExt cx="7273810" cy="1757821"/>
            </a:xfrm>
          </p:grpSpPr>
          <p:grpSp>
            <p:nvGrpSpPr>
              <p:cNvPr id="21" name="Группа 25"/>
              <p:cNvGrpSpPr/>
              <p:nvPr/>
            </p:nvGrpSpPr>
            <p:grpSpPr>
              <a:xfrm>
                <a:off x="1726156" y="961988"/>
                <a:ext cx="7273810" cy="1757821"/>
                <a:chOff x="1726156" y="961988"/>
                <a:chExt cx="7273810" cy="1757821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1726156" y="961988"/>
                  <a:ext cx="1878213" cy="1672717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1 243 402 956,35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>
                  <a:off x="4534940" y="961990"/>
                  <a:ext cx="1894449" cy="1757819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1 243 402 956,35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>
                  <a:off x="6381197" y="1293041"/>
                  <a:ext cx="914330" cy="914330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>
                  <a:off x="7423534" y="961990"/>
                  <a:ext cx="1576432" cy="1576432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707904" y="1628800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2708" y="4250415"/>
            <a:ext cx="5375868" cy="2474488"/>
            <a:chOff x="1812225" y="201552"/>
            <a:chExt cx="4898980" cy="2435884"/>
          </a:xfrm>
        </p:grpSpPr>
        <p:sp>
          <p:nvSpPr>
            <p:cNvPr id="28" name="TextBox 27"/>
            <p:cNvSpPr txBox="1"/>
            <p:nvPr/>
          </p:nvSpPr>
          <p:spPr>
            <a:xfrm>
              <a:off x="2248710" y="222596"/>
              <a:ext cx="791692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Доходы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2989" y="201552"/>
              <a:ext cx="859531" cy="65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Расходы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94179" y="1411343"/>
              <a:ext cx="175410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Дефицит</a:t>
              </a:r>
              <a:endPara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grpSp>
          <p:nvGrpSpPr>
            <p:cNvPr id="31" name="Группа 32"/>
            <p:cNvGrpSpPr/>
            <p:nvPr/>
          </p:nvGrpSpPr>
          <p:grpSpPr>
            <a:xfrm>
              <a:off x="1812225" y="538123"/>
              <a:ext cx="4898980" cy="2099313"/>
              <a:chOff x="1812225" y="538123"/>
              <a:chExt cx="4898980" cy="2099313"/>
            </a:xfrm>
          </p:grpSpPr>
          <p:grpSp>
            <p:nvGrpSpPr>
              <p:cNvPr id="32" name="Группа 25"/>
              <p:cNvGrpSpPr/>
              <p:nvPr/>
            </p:nvGrpSpPr>
            <p:grpSpPr>
              <a:xfrm>
                <a:off x="1812225" y="538123"/>
                <a:ext cx="4898980" cy="2099313"/>
                <a:chOff x="1812225" y="538123"/>
                <a:chExt cx="4898980" cy="2099313"/>
              </a:xfrm>
            </p:grpSpPr>
            <p:sp>
              <p:nvSpPr>
                <p:cNvPr id="34" name="Полилиния 33"/>
                <p:cNvSpPr/>
                <p:nvPr/>
              </p:nvSpPr>
              <p:spPr>
                <a:xfrm>
                  <a:off x="1812225" y="538123"/>
                  <a:ext cx="1965680" cy="840566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flip="none" rotWithShape="0"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92000">
                      <a:schemeClr val="accent2">
                        <a:hueOff val="0"/>
                        <a:satOff val="0"/>
                        <a:lumOff val="0"/>
                        <a:alphaOff val="0"/>
                        <a:tint val="92000"/>
                        <a:shade val="99000"/>
                        <a:satMod val="17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82000">
                      <a:schemeClr val="accent4">
                        <a:lumMod val="60000"/>
                        <a:lumOff val="40000"/>
                      </a:schemeClr>
                    </a:gs>
                    <a:gs pos="82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1 355 475 619,35</a:t>
                  </a:r>
                  <a:endParaRPr lang="ru-RU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742528" y="598132"/>
                  <a:ext cx="1968677" cy="810121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3">
                        <a:hueOff val="0"/>
                        <a:satOff val="0"/>
                        <a:lumOff val="0"/>
                        <a:alphaOff val="0"/>
                        <a:tint val="92000"/>
                        <a:satMod val="170000"/>
                      </a:schemeClr>
                    </a:gs>
                    <a:gs pos="0">
                      <a:schemeClr val="accent6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60000"/>
                        <a:lumOff val="40000"/>
                        <a:alpha val="61000"/>
                      </a:schemeClr>
                    </a:gs>
                    <a:gs pos="97000">
                      <a:schemeClr val="accent3">
                        <a:hueOff val="0"/>
                        <a:satOff val="0"/>
                        <a:lumOff val="0"/>
                        <a:alphaOff val="0"/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3">
                        <a:hueOff val="0"/>
                        <a:satOff val="0"/>
                        <a:lumOff val="0"/>
                        <a:alphaOff val="0"/>
                        <a:shade val="62000"/>
                        <a:satMod val="170000"/>
                      </a:schemeClr>
                    </a:gs>
                  </a:gsLst>
                </a:gra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1 355 475 619,35</a:t>
                  </a:r>
                  <a:endParaRPr lang="ru-RU" b="1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711286" y="1723105"/>
                  <a:ext cx="914331" cy="914331"/>
                </a:xfrm>
                <a:custGeom>
                  <a:avLst/>
                  <a:gdLst>
                    <a:gd name="connsiteX0" fmla="*/ 121194 w 914330"/>
                    <a:gd name="connsiteY0" fmla="*/ 188352 h 914330"/>
                    <a:gd name="connsiteX1" fmla="*/ 793136 w 914330"/>
                    <a:gd name="connsiteY1" fmla="*/ 188352 h 914330"/>
                    <a:gd name="connsiteX2" fmla="*/ 793136 w 914330"/>
                    <a:gd name="connsiteY2" fmla="*/ 403402 h 914330"/>
                    <a:gd name="connsiteX3" fmla="*/ 121194 w 914330"/>
                    <a:gd name="connsiteY3" fmla="*/ 403402 h 914330"/>
                    <a:gd name="connsiteX4" fmla="*/ 121194 w 914330"/>
                    <a:gd name="connsiteY4" fmla="*/ 188352 h 914330"/>
                    <a:gd name="connsiteX5" fmla="*/ 121194 w 914330"/>
                    <a:gd name="connsiteY5" fmla="*/ 510928 h 914330"/>
                    <a:gd name="connsiteX6" fmla="*/ 793136 w 914330"/>
                    <a:gd name="connsiteY6" fmla="*/ 510928 h 914330"/>
                    <a:gd name="connsiteX7" fmla="*/ 793136 w 914330"/>
                    <a:gd name="connsiteY7" fmla="*/ 725978 h 914330"/>
                    <a:gd name="connsiteX8" fmla="*/ 121194 w 914330"/>
                    <a:gd name="connsiteY8" fmla="*/ 725978 h 914330"/>
                    <a:gd name="connsiteX9" fmla="*/ 121194 w 914330"/>
                    <a:gd name="connsiteY9" fmla="*/ 510928 h 91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330" h="914330">
                      <a:moveTo>
                        <a:pt x="121194" y="188352"/>
                      </a:moveTo>
                      <a:lnTo>
                        <a:pt x="793136" y="188352"/>
                      </a:lnTo>
                      <a:lnTo>
                        <a:pt x="793136" y="403402"/>
                      </a:lnTo>
                      <a:lnTo>
                        <a:pt x="121194" y="403402"/>
                      </a:lnTo>
                      <a:lnTo>
                        <a:pt x="121194" y="188352"/>
                      </a:lnTo>
                      <a:close/>
                      <a:moveTo>
                        <a:pt x="121194" y="510928"/>
                      </a:moveTo>
                      <a:lnTo>
                        <a:pt x="793136" y="510928"/>
                      </a:lnTo>
                      <a:lnTo>
                        <a:pt x="793136" y="725978"/>
                      </a:lnTo>
                      <a:lnTo>
                        <a:pt x="121194" y="725978"/>
                      </a:lnTo>
                      <a:lnTo>
                        <a:pt x="121194" y="510928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800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21194" tIns="188352" rIns="121194" bIns="188352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3800" kern="1200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029853" y="1738303"/>
                  <a:ext cx="1576432" cy="820123"/>
                </a:xfrm>
                <a:custGeom>
                  <a:avLst/>
                  <a:gdLst>
                    <a:gd name="connsiteX0" fmla="*/ 0 w 1576432"/>
                    <a:gd name="connsiteY0" fmla="*/ 788216 h 1576432"/>
                    <a:gd name="connsiteX1" fmla="*/ 230864 w 1576432"/>
                    <a:gd name="connsiteY1" fmla="*/ 230863 h 1576432"/>
                    <a:gd name="connsiteX2" fmla="*/ 788217 w 1576432"/>
                    <a:gd name="connsiteY2" fmla="*/ 1 h 1576432"/>
                    <a:gd name="connsiteX3" fmla="*/ 1345570 w 1576432"/>
                    <a:gd name="connsiteY3" fmla="*/ 230865 h 1576432"/>
                    <a:gd name="connsiteX4" fmla="*/ 1576432 w 1576432"/>
                    <a:gd name="connsiteY4" fmla="*/ 788218 h 1576432"/>
                    <a:gd name="connsiteX5" fmla="*/ 1345569 w 1576432"/>
                    <a:gd name="connsiteY5" fmla="*/ 1345571 h 1576432"/>
                    <a:gd name="connsiteX6" fmla="*/ 788216 w 1576432"/>
                    <a:gd name="connsiteY6" fmla="*/ 1576434 h 1576432"/>
                    <a:gd name="connsiteX7" fmla="*/ 230863 w 1576432"/>
                    <a:gd name="connsiteY7" fmla="*/ 1345570 h 1576432"/>
                    <a:gd name="connsiteX8" fmla="*/ 0 w 1576432"/>
                    <a:gd name="connsiteY8" fmla="*/ 788217 h 1576432"/>
                    <a:gd name="connsiteX9" fmla="*/ 0 w 1576432"/>
                    <a:gd name="connsiteY9" fmla="*/ 788216 h 1576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6432" h="1576432">
                      <a:moveTo>
                        <a:pt x="0" y="788216"/>
                      </a:moveTo>
                      <a:cubicBezTo>
                        <a:pt x="0" y="579168"/>
                        <a:pt x="83044" y="378682"/>
                        <a:pt x="230864" y="230863"/>
                      </a:cubicBezTo>
                      <a:cubicBezTo>
                        <a:pt x="378683" y="83044"/>
                        <a:pt x="579169" y="0"/>
                        <a:pt x="788217" y="1"/>
                      </a:cubicBezTo>
                      <a:cubicBezTo>
                        <a:pt x="997265" y="1"/>
                        <a:pt x="1197751" y="83045"/>
                        <a:pt x="1345570" y="230865"/>
                      </a:cubicBezTo>
                      <a:cubicBezTo>
                        <a:pt x="1493389" y="378684"/>
                        <a:pt x="1576433" y="579170"/>
                        <a:pt x="1576432" y="788218"/>
                      </a:cubicBezTo>
                      <a:cubicBezTo>
                        <a:pt x="1576432" y="997266"/>
                        <a:pt x="1493388" y="1197752"/>
                        <a:pt x="1345569" y="1345571"/>
                      </a:cubicBezTo>
                      <a:cubicBezTo>
                        <a:pt x="1197750" y="1493390"/>
                        <a:pt x="997264" y="1576434"/>
                        <a:pt x="788216" y="1576434"/>
                      </a:cubicBezTo>
                      <a:cubicBezTo>
                        <a:pt x="579168" y="1576434"/>
                        <a:pt x="378682" y="1493390"/>
                        <a:pt x="230863" y="1345570"/>
                      </a:cubicBezTo>
                      <a:cubicBezTo>
                        <a:pt x="83044" y="1197751"/>
                        <a:pt x="0" y="997265"/>
                        <a:pt x="0" y="788217"/>
                      </a:cubicBezTo>
                      <a:lnTo>
                        <a:pt x="0" y="7882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44000"/>
                  </a:schemeClr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71503" tIns="271503" rIns="271503" bIns="271503" numCol="1" spcCol="1270" anchor="ctr" anchorCtr="0">
                  <a:noAutofit/>
                </a:bodyPr>
                <a:lstStyle/>
                <a:p>
                  <a:pPr lvl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3200" b="1" kern="1200" dirty="0" smtClean="0">
                      <a:solidFill>
                        <a:schemeClr val="tx1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rPr>
                    <a:t>0</a:t>
                  </a:r>
                  <a:endParaRPr lang="ru-RU" sz="3200" b="1" kern="1200" dirty="0">
                    <a:solidFill>
                      <a:schemeClr val="tx1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endParaRPr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3813135" y="908692"/>
                <a:ext cx="792088" cy="2160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atMod val="170000"/>
                    </a:schemeClr>
                  </a:gs>
                  <a:gs pos="15000">
                    <a:schemeClr val="accent2">
                      <a:hueOff val="0"/>
                      <a:satOff val="0"/>
                      <a:lumOff val="0"/>
                      <a:alphaOff val="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hueOff val="0"/>
                      <a:satOff val="0"/>
                      <a:lumOff val="0"/>
                      <a:alphaOff val="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hueOff val="0"/>
                      <a:satOff val="0"/>
                      <a:lumOff val="0"/>
                      <a:alphaOff val="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hueOff val="0"/>
                      <a:satOff val="0"/>
                      <a:lumOff val="0"/>
                      <a:alphaOff val="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 rot="16200000">
            <a:off x="-214807" y="3269808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207868" y="5350730"/>
            <a:ext cx="111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146" name="Picture 2" descr="B:\Users\SOB\Desktop\Бюджет для граждан\Фото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960" y="3922095"/>
            <a:ext cx="4149507" cy="2722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каких поступлений в настоящее время формируется доходная часть бюджета Шалинского городского округа?</a:t>
            </a:r>
            <a:endParaRPr lang="ru-RU" sz="20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1" name="Схема 40"/>
          <p:cNvGraphicFramePr/>
          <p:nvPr/>
        </p:nvGraphicFramePr>
        <p:xfrm>
          <a:off x="298174" y="1232451"/>
          <a:ext cx="8561970" cy="4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751" y="1247544"/>
            <a:ext cx="7868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i="1" dirty="0" smtClean="0"/>
              <a:t>Перед Вами «Бюджет для граждан», в котором кратко и доступно отражены основные параметры проекта бюджета Шалинского городского округа на 2023 год и на плановый период 2024 и 2025 годы. Цель данного материала – донести до широкой аудитории жителей информацию о проекте бюджета в понятной для граждан форме: в виде схем, диаграмм, таблиц и доступного изложения основных мероприятий.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338" y="148856"/>
            <a:ext cx="778303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/>
              <a:t>Уважаемые жители Шалинского городского округа!</a:t>
            </a:r>
            <a:endParaRPr lang="ru-RU" sz="2400" b="1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B:\Users\SOB\Desktop\Бюджет для граждан\Фото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" y="3508744"/>
            <a:ext cx="4474029" cy="30662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478" y="3470815"/>
            <a:ext cx="4170556" cy="31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586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1075173"/>
          <a:ext cx="9143999" cy="566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953" y="0"/>
            <a:ext cx="8696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поступления доходов в 2023-2025 годах</a:t>
            </a:r>
          </a:p>
          <a:p>
            <a:pPr lvl="0" algn="ctr" defTabSz="1155700"/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 учета безвозмездных поступлений</a:t>
            </a:r>
          </a:p>
          <a:p>
            <a:pPr lvl="0" algn="ctr" defTabSz="1155700"/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(в рублях)</a:t>
            </a:r>
            <a:endParaRPr lang="ru-RU" sz="20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711" y="0"/>
            <a:ext cx="869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Прогноз безвозмездных поступлений в 2023-2025 годах  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(в рублях)</a:t>
            </a:r>
            <a:endParaRPr lang="ru-RU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72934"/>
          <a:ext cx="9144000" cy="56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 для бюджета\slid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1668"/>
            <a:ext cx="9143999" cy="57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966" y="159027"/>
            <a:ext cx="8999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проекта бюджета Шалинского городского округа по отраслям в 2023 году, в рублях.</a:t>
            </a: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14884"/>
          <a:ext cx="9144000" cy="58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и 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81669"/>
            <a:ext cx="821844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«Социально-экономическое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 до 2026  года»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pic>
        <p:nvPicPr>
          <p:cNvPr id="102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7728" y="1905846"/>
            <a:ext cx="2529701" cy="1691943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631373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-создание условий для развития физической культуры и спорта в Шалинском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округе, в том числе для лиц с ограниченными возможностями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здоровья и инвалидов;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комплексное развитие и совершенствование системы патриотического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воспитания граждан на территории Шалинского городского округа, направленное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создание условий для повышения гражданской ответственности, повышения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уровня консолидации общества для устойчивого развития и воспитания граждан,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имеющих активную жизненную позицию;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обеспечение первичных мер пожарной безопасности в границах  Шалинского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создание условий для развития экономики и инфраструктуры городского округа, обеспечения безопасности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дорожного движения и комфортного передвижения автомобилистов и пешеходов по территории городского округа;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улучшение экологической обстановки на территории Шалинского городского округа, создание благоприятных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условий проживания населения, повышение экологической культуры граждан;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-обеспечение населения Шалинского городского округа доступным и комфортным жильем путем реализации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поддержки и развития жилищного строительства и стимулирования спроса на рынке жилья;</a:t>
            </a:r>
          </a:p>
          <a:p>
            <a:pPr marL="342900" indent="-342900"/>
            <a:r>
              <a:rPr lang="ru-RU" sz="1400" dirty="0" smtClean="0"/>
              <a:t>-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предоставление финансовой поддержки молодым семьям на улучшение жилищных условий;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-снижение темпов распространения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ВИЧ–инфекции, профилактика наркомании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и противодействие незаконному обороту 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наркотиков и снижение уровня </a:t>
            </a:r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заболевае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мости туберкулезом и смертности от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туберкулеза  на территории Шалинского</a:t>
            </a:r>
          </a:p>
          <a:p>
            <a:pPr marL="342900" indent="-342900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                                                                            городского округа.</a:t>
            </a: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>
              <a:buFontTx/>
              <a:buChar char="-"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/>
            <a:endParaRPr lang="ru-RU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35081" y="5418421"/>
          <a:ext cx="5548745" cy="11667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81598"/>
                <a:gridCol w="1171993"/>
                <a:gridCol w="1142693"/>
                <a:gridCol w="1152461"/>
              </a:tblGrid>
              <a:tr h="45399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1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2026 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141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292 870 557,90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432 683 936,97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552 620 599,91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385" y="1002508"/>
            <a:ext cx="882061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</a:t>
            </a: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кадровой политики в системе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муниципального управления Шалинского городского округа до 2026 года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4" name="Picture 2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903" y="1633062"/>
            <a:ext cx="2821258" cy="17397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8974" y="3616009"/>
            <a:ext cx="863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</a:r>
            <a:endParaRPr lang="ru-RU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8915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31" y="4428504"/>
            <a:ext cx="2980356" cy="1984917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624361"/>
            <a:ext cx="882061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и эффективное использование кадрового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потенциала в системе муниципального управления, направленного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социально-экономического развития  Шалинского городского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74009" y="2585236"/>
          <a:ext cx="5586761" cy="958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35316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100" b="1" i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1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2026 года</a:t>
                      </a:r>
                      <a:r>
                        <a:rPr lang="ru-RU" sz="1100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60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63589" y="4210046"/>
            <a:ext cx="58804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сокращение количества дорожно-транспортных происшествий с пострадавшими; повышение уровня правового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воспитания участников дорожного движения, культуры их поведения; профилактика детского дорожно-транспортного травматизма в Шалинском городском округе.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397406" y="5455103"/>
          <a:ext cx="5586761" cy="10153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265"/>
                <a:gridCol w="1159555"/>
                <a:gridCol w="1159727"/>
                <a:gridCol w="1048214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и 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965" y="981307"/>
            <a:ext cx="882061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культуры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Шалинском городском округе до 2026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175" y="3192141"/>
            <a:ext cx="8631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«Развитие системы образования Шалинского городского  округа до 2026 года»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38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287" y="1605776"/>
            <a:ext cx="2642839" cy="16392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57814"/>
            <a:ext cx="882061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духовно-нравственное развитие и реализация человеческого потенциала в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сфере культуры Шалинского городского округа 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23025" y="2158059"/>
          <a:ext cx="5886830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38463"/>
                <a:gridCol w="1137676"/>
                <a:gridCol w="1226127"/>
                <a:gridCol w="1184564"/>
              </a:tblGrid>
              <a:tr h="293808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Шалинском городском округе до 2026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77 315 300,00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70 859 000,00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70 859 000,00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873" y="3824043"/>
            <a:ext cx="85864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Цели: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доступности дошкольного образования для детей в возрасте от 1,5 до 7 лет; Обеспечение доступности качественного общего образования, соответствующего требованиям социально-экономического развития Шалинского городского округа и Свердловской области; Обеспечение доступности качественных          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образовательных услуг в сфере дополнительного образования; Создание                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условий для сохранения здоровья и развития детей в Шалинском городском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округе; Создание материально-технических условий для обеспечения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    деятельности муниципальных образовательных организаций.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940" name="Picture 4" descr="B:\Users\SOB\Desktop\Бюджет для граждан\Фото для бюджета\blob-man-graduate-in-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64" y="4510666"/>
            <a:ext cx="2364060" cy="22079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2717181" y="5488557"/>
          <a:ext cx="6250173" cy="9657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53583"/>
                <a:gridCol w="1278081"/>
                <a:gridCol w="1371600"/>
                <a:gridCol w="1246909"/>
              </a:tblGrid>
              <a:tr h="293808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городского  округа до 2026 года»</a:t>
                      </a:r>
                      <a:endParaRPr lang="ru-RU" sz="1200" i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045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569 283 800,00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578 081 023,00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593 205 466,00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159026"/>
            <a:ext cx="781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904" y="126537"/>
            <a:ext cx="869673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ru-RU" alt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программы реализуемые в 2023 году и плановом периоде 2024 и 2025 годах</a:t>
            </a:r>
            <a:endParaRPr lang="ru-RU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4971" y="1147561"/>
            <a:ext cx="882061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«Формирование комфортной городской среды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территории Шалинского городского округа до 2027 года»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730551"/>
            <a:ext cx="882061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026789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Цель: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- повышение уровня комфорта городской среды для улучшения условий проживания населения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территории Шалинского городского округа: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1) обеспечение проведения мероприятий по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дворовых территорий, расположенных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территории Шалинского городского округа;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2) повышение уровня вовлеченности заинтересованных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граждан, организаций в реализацию мероприятий по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благоустройству территорий, расположенных на </a:t>
            </a:r>
          </a:p>
          <a:p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территории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602673" y="4703832"/>
          <a:ext cx="7595754" cy="131250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017310"/>
                <a:gridCol w="1467939"/>
                <a:gridCol w="1582067"/>
                <a:gridCol w="1528438"/>
              </a:tblGrid>
              <a:tr h="567016">
                <a:tc rowSpan="3"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b="1" i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комфортной городской среды на территории Шалинского городского округа до 2027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бюджетных ассигнований на финансовое обеспечение реализации муниципальной программы (подпрограммы), в рублях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8964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200 000,00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B:\Users\SOB\Desktop\Бюджет для граждан\Фото для бюджета\9026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357" y="2296391"/>
            <a:ext cx="4149434" cy="2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i="1" dirty="0" smtClean="0">
                <a:latin typeface="Times New Roman"/>
                <a:ea typeface="Times New Roman"/>
              </a:rPr>
              <a:t/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b="1" i="1" dirty="0" smtClean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i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55576" y="2685956"/>
            <a:ext cx="1944216" cy="124710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кредиты кредитных организаций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2806" y="2685956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732889"/>
            <a:ext cx="2016224" cy="118587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муниципальные гарантии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1755906"/>
            <a:ext cx="2623213" cy="881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50590" y="1741690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50590" y="1741690"/>
            <a:ext cx="3145746" cy="959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55576" y="4797152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4797152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6056" y="0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Источники финансирования  дефицита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reflection blurRad="6350" stA="20000" endPos="55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356" y="133310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внутреннего муниципального долга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2024 года в сумме – 3 928571,42 руб.;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2025 года в сумме – 3 142 857,13 руб.;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2026 года в сумме  - 3 357 142,84 руб.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гарантиям -         0,00 руб. </a:t>
            </a:r>
          </a:p>
          <a:p>
            <a:pPr algn="ctr">
              <a:defRPr/>
            </a:pPr>
            <a:endParaRPr lang="ru-RU" b="1" dirty="0" smtClean="0"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328" y="1244888"/>
            <a:ext cx="2880320" cy="15972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167641" y="2744392"/>
          <a:ext cx="4175759" cy="194421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85534"/>
                <a:gridCol w="1127680"/>
                <a:gridCol w="1070263"/>
                <a:gridCol w="592282"/>
              </a:tblGrid>
              <a:tr h="583934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Поступление средств от возврата бюджетных кредитов, предоставленных юридических лицам в результате исполненных муниципальных гарантий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8907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42 842 417,34</a:t>
                      </a:r>
                      <a:endParaRPr lang="ru-RU" sz="14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7 523 319,24</a:t>
                      </a:r>
                      <a:endParaRPr lang="ru-RU" sz="1400" b="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0,00</a:t>
                      </a:r>
                    </a:p>
                  </a:txBody>
                  <a:tcPr marL="44450" marR="4445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4556120" y="292050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490496"/>
                <a:gridCol w="799778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расходов местного бюджета на обслуживание 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расходов,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4 714,29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3 928,57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3 142,86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02" y="4759035"/>
            <a:ext cx="2586816" cy="197427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390799"/>
              </p:ext>
            </p:extLst>
          </p:nvPr>
        </p:nvGraphicFramePr>
        <p:xfrm>
          <a:off x="3444655" y="4900263"/>
          <a:ext cx="5210971" cy="1551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4271"/>
                <a:gridCol w="1113023"/>
                <a:gridCol w="1062431"/>
                <a:gridCol w="961246"/>
              </a:tblGrid>
              <a:tr h="53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Источники финансирования дефицита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Сумма,</a:t>
                      </a:r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Погашение бюджетного кредита в областной бюджет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283" marR="4428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15428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-785 714,29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0622"/>
            <a:ext cx="898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Общие сведения о Шалинском городском округе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04" y="1174132"/>
            <a:ext cx="3827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Муниципальное образование в Свердловской области, относится к Западному управленческому округу. Административный центр - посёлок городского типа Шаля.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Население: </a:t>
            </a:r>
            <a:r>
              <a:rPr lang="ru-RU" sz="1400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>16 470 </a:t>
            </a:r>
            <a:r>
              <a:rPr lang="ru-RU" sz="1400" dirty="0" smtClean="0"/>
              <a:t>чел. *</a:t>
            </a:r>
          </a:p>
          <a:p>
            <a:r>
              <a:rPr lang="ru-RU" sz="1400" b="1" dirty="0" smtClean="0"/>
              <a:t>Площадь: </a:t>
            </a:r>
            <a:r>
              <a:rPr lang="ru-RU" sz="1400" dirty="0" smtClean="0"/>
              <a:t>4 283 км²</a:t>
            </a:r>
          </a:p>
          <a:p>
            <a:r>
              <a:rPr lang="ru-RU" sz="1400" b="1" dirty="0" smtClean="0"/>
              <a:t>Автомобильный код: </a:t>
            </a:r>
            <a:r>
              <a:rPr lang="ru-RU" sz="1400" dirty="0" smtClean="0"/>
              <a:t>66, 96</a:t>
            </a:r>
          </a:p>
          <a:p>
            <a:r>
              <a:rPr lang="ru-RU" sz="1400" b="1" dirty="0" smtClean="0"/>
              <a:t>Сайт: </a:t>
            </a:r>
            <a:r>
              <a:rPr lang="ru-RU" sz="1400" dirty="0" err="1" smtClean="0">
                <a:hlinkClick r:id="rId3"/>
              </a:rPr>
              <a:t>shalya.ru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171" y="11559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B:\Users\SOB\Desktop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8" y="3767372"/>
            <a:ext cx="2502639" cy="250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8502" y="3556917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ГЕРБ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603" y="4401880"/>
            <a:ext cx="3556266" cy="18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589182" y="3924422"/>
            <a:ext cx="6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ФЛАГ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152" y="6248067"/>
            <a:ext cx="764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** Численность населения по результатам итогов Всероссийской переписи населения 2020 года, информация с сайта Федеральной службы государственной статистики.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285" y="119270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Размер резервного фонда </a:t>
            </a:r>
            <a:endParaRPr lang="ru-RU" sz="360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3815252" y="3628422"/>
          <a:ext cx="3888432" cy="21319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84176"/>
                <a:gridCol w="1080120"/>
                <a:gridCol w="1224136"/>
              </a:tblGrid>
              <a:tr h="936104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</a:t>
                      </a:r>
                    </a:p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2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500 000,00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Источник сообщил, что Резервный фонд может быть исчерпан уже в 201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4" y="3434196"/>
            <a:ext cx="2542232" cy="29813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305" y="1095166"/>
            <a:ext cx="875211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резервного фонда направляются на финансовое обеспечение следующих непредвиденных расходов: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аварийно-восстановительных работ по ликвидации последствий стихийных бедствий и других чрезвычайных ситуаций, имевших место в текущем финансовом году, а также оказание разовой материальной помощи попавшим в экстренную ситуацию и (или) пострадавшим гражданам;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экстренных противоэпидемических мероприятий;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проведение неотложных ремонтных работ и восстановление работ на объектах хозяйства городского округа;</a:t>
            </a: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 финансирование прочих непредвиденных расходов, которые не были предусмотрены в бюджете городского округа на очередной финансовый год и  плановый период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9070" y="144966"/>
            <a:ext cx="7814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Контактная информация для граждан</a:t>
            </a:r>
          </a:p>
          <a:p>
            <a:pPr algn="ctr">
              <a:defRPr/>
            </a:pPr>
            <a:endParaRPr lang="ru-RU" sz="2400" b="1" i="1" dirty="0" smtClean="0">
              <a:effectLst>
                <a:reflection blurRad="6350" stA="20000" endPos="55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829" y="3969834"/>
            <a:ext cx="6166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р.п.Шаля ул. Орджоникидзе д. 5 тел. (34358) 2-13-53,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(34358) 2-25-38; Факс (34358) 2-13-53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Интернет-сайт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www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shalya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работы: понедельник -четверг с 8.18 до 17.30 часов,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пятница с 8.18 до 16:30, </a:t>
            </a:r>
            <a:endParaRPr lang="en-US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суббота-воскресенье   выходной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483" y="3702206"/>
            <a:ext cx="2852854" cy="28528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46088" y="1081668"/>
            <a:ext cx="57540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подготовлена</a:t>
            </a: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основе проекта бюджета Шалинского городского округа «О бюджете Шалинского городского округа на 2023 год и плановый период 2024 и 2025 годов»  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Над проектом работали: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27" name="Picture 3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074" y="1176847"/>
            <a:ext cx="2820214" cy="25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468" y="1075433"/>
            <a:ext cx="8495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Бюджет</a:t>
            </a:r>
            <a:r>
              <a:rPr lang="ru-RU" sz="1400" i="1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/>
            <a:r>
              <a:rPr lang="ru-RU" sz="1400" b="1" i="1" dirty="0" smtClean="0"/>
              <a:t>Консолидированный бюджет </a:t>
            </a:r>
            <a:r>
              <a:rPr lang="ru-RU" sz="1400" i="1" dirty="0" smtClean="0"/>
              <a:t>– свод бюджетов бюджетной системы РФ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 . </a:t>
            </a:r>
          </a:p>
          <a:p>
            <a:pPr algn="just"/>
            <a:r>
              <a:rPr lang="ru-RU" sz="1400" b="1" i="1" dirty="0" smtClean="0"/>
              <a:t>Бюджетная система РФ </a:t>
            </a:r>
            <a:r>
              <a:rPr lang="ru-RU" sz="1400" i="1" dirty="0" smtClean="0"/>
              <a:t>- основанная на экономических отношениях и государственным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</a:p>
          <a:p>
            <a:pPr algn="just"/>
            <a:r>
              <a:rPr lang="ru-RU" sz="1400" b="1" i="1" dirty="0" smtClean="0"/>
              <a:t>Бюджетный процесс </a:t>
            </a:r>
            <a:r>
              <a:rPr lang="ru-RU" sz="1400" i="1" dirty="0" smtClean="0"/>
              <a:t>- 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algn="just"/>
            <a:r>
              <a:rPr lang="ru-RU" sz="1400" b="1" i="1" dirty="0" smtClean="0"/>
              <a:t>Доходы бюджета – </a:t>
            </a:r>
            <a:r>
              <a:rPr lang="ru-RU" sz="1400" i="1" dirty="0" smtClean="0"/>
              <a:t>поступающие в бюджет денежные </a:t>
            </a:r>
          </a:p>
          <a:p>
            <a:pPr algn="just"/>
            <a:r>
              <a:rPr lang="ru-RU" sz="1400" i="1" dirty="0" smtClean="0"/>
              <a:t>средства, за исключением источников дефицита бюджета. </a:t>
            </a:r>
          </a:p>
          <a:p>
            <a:pPr algn="just"/>
            <a:r>
              <a:rPr lang="ru-RU" sz="1400" b="1" i="1" dirty="0" smtClean="0"/>
              <a:t>Расходы бюджета </a:t>
            </a:r>
            <a:r>
              <a:rPr lang="ru-RU" sz="1400" i="1" dirty="0" smtClean="0"/>
              <a:t>– выплачиваемые из бюджета денежные</a:t>
            </a:r>
          </a:p>
          <a:p>
            <a:pPr algn="just"/>
            <a:r>
              <a:rPr lang="ru-RU" sz="1400" i="1" dirty="0" smtClean="0"/>
              <a:t> средства, за исключением источников финансирования </a:t>
            </a:r>
          </a:p>
          <a:p>
            <a:pPr algn="just"/>
            <a:r>
              <a:rPr lang="ru-RU" sz="1400" i="1" dirty="0" smtClean="0"/>
              <a:t>дефицита бюджета. </a:t>
            </a:r>
          </a:p>
          <a:p>
            <a:pPr algn="just"/>
            <a:r>
              <a:rPr lang="ru-RU" sz="1400" b="1" i="1" dirty="0" smtClean="0"/>
              <a:t>Дефицит бюджета </a:t>
            </a:r>
            <a:r>
              <a:rPr lang="ru-RU" sz="1400" i="1" dirty="0" smtClean="0"/>
              <a:t>– превышение расходов бюджета над его </a:t>
            </a:r>
          </a:p>
          <a:p>
            <a:pPr algn="just"/>
            <a:r>
              <a:rPr lang="ru-RU" sz="1400" i="1" dirty="0" smtClean="0"/>
              <a:t>доходами. </a:t>
            </a:r>
          </a:p>
          <a:p>
            <a:pPr algn="just"/>
            <a:r>
              <a:rPr lang="ru-RU" sz="1400" b="1" i="1" dirty="0" smtClean="0"/>
              <a:t>Профицит бюджета </a:t>
            </a:r>
            <a:r>
              <a:rPr lang="ru-RU" sz="1400" i="1" dirty="0" smtClean="0"/>
              <a:t>– превышение доходов бюджета над его</a:t>
            </a:r>
          </a:p>
          <a:p>
            <a:pPr algn="just"/>
            <a:r>
              <a:rPr lang="ru-RU" sz="1400" i="1" dirty="0" smtClean="0"/>
              <a:t> расходами . </a:t>
            </a:r>
          </a:p>
          <a:p>
            <a:pPr algn="just"/>
            <a:r>
              <a:rPr lang="ru-RU" sz="1400" b="1" i="1" dirty="0" smtClean="0"/>
              <a:t>Условно утвержденные расходы </a:t>
            </a:r>
            <a:r>
              <a:rPr lang="ru-RU" sz="1400" i="1" dirty="0" smtClean="0"/>
              <a:t>- не распределенные в </a:t>
            </a:r>
          </a:p>
          <a:p>
            <a:pPr algn="just"/>
            <a:r>
              <a:rPr lang="ru-RU" sz="1400" i="1" dirty="0" smtClean="0"/>
              <a:t>плановом периоде в соответствии с классификацией расходов</a:t>
            </a:r>
          </a:p>
          <a:p>
            <a:pPr algn="just"/>
            <a:r>
              <a:rPr lang="ru-RU" sz="1400" i="1" dirty="0" smtClean="0"/>
              <a:t> бюджетов бюджетные ассигнования.</a:t>
            </a:r>
            <a:endParaRPr lang="ru-RU" sz="1400" i="1" dirty="0"/>
          </a:p>
        </p:txBody>
      </p:sp>
      <p:pic>
        <p:nvPicPr>
          <p:cNvPr id="2050" name="Picture 2" descr="B:\Users\SOB\Desktop\Бюджет для граждан\Фото\5789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622" y="3737113"/>
            <a:ext cx="3160839" cy="280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7470" y="203025"/>
            <a:ext cx="369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Основные понятия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270" y="1102477"/>
            <a:ext cx="87928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Муниципальная программа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исполнителями ресурсам и обеспечивающих наиболее эффектное достижение целей и решение задач социально – экономического развития муниципального образования.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Дотации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Межбюджетные трансферты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средства, предоставляемые одним бюджетом бюджетной системы РФ другому бюджету бюджетной системы РФ.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–бюджетные средства, предоставляемые бюджету другого уровня бюджетной системы РФ на безвозмездной и безвозвратной основе на осуществление определенных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это бюджетные средства, предоставляемые бюджету другого уровня бюджетной системы РФ на условиях долевого финансирования целевых расходов.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долг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совокупность долговых обязательств муниципального образования. Бюджетный кредит - денежные средства, предоставляемые бюджетом другому бюджету бюджетной системы РФ на возвратной и возмездной основах. </a:t>
            </a:r>
          </a:p>
          <a:p>
            <a:pPr algn="just"/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 </a:t>
            </a:r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форма участия населения в осуществлении местного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самоуправления.  Публичные слушания - это возможность граждан  влиять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содержание принимаемых муниципальных правовых актов и является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важным средством муниципальной демократии. Они проводятся с участием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жителей муниципального образования для обсуждения проектов 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правовых актов и по вопросам местного значения.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Публичные слушания призваны обеспечить учет мнения населения в решении</a:t>
            </a:r>
          </a:p>
          <a:p>
            <a:pPr algn="just"/>
            <a:r>
              <a:rPr lang="ru-RU" sz="14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жизненно важных вопросов.</a:t>
            </a:r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050" name="Picture 2" descr="B:\Users\SOB\Desktop\Бюджет для граждан\Фото\18806_studentu--kak-pereyti--s-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624" y="4114800"/>
            <a:ext cx="2977375" cy="2550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70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9" y="212650"/>
            <a:ext cx="901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ГРАЖДАНИН И ЕГО УЧАСТИЕ В БЮДЖЕТНОМ ПРОЦЕССЕ </a:t>
            </a:r>
            <a:endParaRPr lang="ru-RU" sz="2000" b="1" i="1" dirty="0"/>
          </a:p>
        </p:txBody>
      </p:sp>
      <p:pic>
        <p:nvPicPr>
          <p:cNvPr id="4098" name="Picture 2" descr="B:\Users\SOB\Desktop\Бюджет для граждан\Фото для бюджета\slide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8224"/>
            <a:ext cx="9171763" cy="699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6690" y="0"/>
            <a:ext cx="7814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199844"/>
            <a:ext cx="794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Послание Президента Российской Федерации Федеральному Собранию </a:t>
            </a:r>
          </a:p>
          <a:p>
            <a:r>
              <a:rPr lang="ru-RU" dirty="0" smtClean="0"/>
              <a:t>   Российской Федерации; </a:t>
            </a:r>
          </a:p>
          <a:p>
            <a:r>
              <a:rPr lang="ru-RU" dirty="0" smtClean="0"/>
              <a:t>• Стратегия социально – экономического развития; </a:t>
            </a:r>
          </a:p>
          <a:p>
            <a:r>
              <a:rPr lang="ru-RU" dirty="0" smtClean="0"/>
              <a:t>• Прогноз социально-экономического развития; </a:t>
            </a:r>
          </a:p>
          <a:p>
            <a:r>
              <a:rPr lang="ru-RU" dirty="0" smtClean="0"/>
              <a:t>• Основные направления бюджетной и налоговой политики; </a:t>
            </a:r>
          </a:p>
          <a:p>
            <a:r>
              <a:rPr lang="ru-RU" dirty="0" smtClean="0"/>
              <a:t>• Изменения налогового законодательства.</a:t>
            </a:r>
            <a:endParaRPr lang="ru-RU" dirty="0"/>
          </a:p>
        </p:txBody>
      </p:sp>
      <p:pic>
        <p:nvPicPr>
          <p:cNvPr id="6146" name="Picture 2" descr="B:\Users\SOB\Desktop\Бюджет для граждан\Фото\c4a1904a5b76d6760a74a531440ed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6763">
            <a:off x="234764" y="4317579"/>
            <a:ext cx="2600699" cy="176766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1764">
            <a:off x="6452981" y="4445236"/>
            <a:ext cx="2330255" cy="19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B:\Users\SOB\Desktop\Бюджет для граждан\Фото\M__1582291750128-1582291750554-900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1428" y="3820196"/>
            <a:ext cx="3665764" cy="243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587" y="170119"/>
            <a:ext cx="781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  <a:endParaRPr lang="ru-RU" sz="3600" b="1" i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1386" y="1127050"/>
          <a:ext cx="6328684" cy="53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9826" y="2858051"/>
            <a:ext cx="2584174" cy="340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34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3829</Words>
  <Application>Microsoft Office PowerPoint</Application>
  <PresentationFormat>Экран (4:3)</PresentationFormat>
  <Paragraphs>745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SOB</cp:lastModifiedBy>
  <cp:revision>215</cp:revision>
  <dcterms:created xsi:type="dcterms:W3CDTF">2013-11-19T05:52:05Z</dcterms:created>
  <dcterms:modified xsi:type="dcterms:W3CDTF">2022-11-25T04:16:16Z</dcterms:modified>
</cp:coreProperties>
</file>